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62" r:id="rId5"/>
    <p:sldId id="263" r:id="rId6"/>
    <p:sldId id="261" r:id="rId7"/>
    <p:sldId id="264" r:id="rId8"/>
    <p:sldId id="259" r:id="rId9"/>
    <p:sldId id="260"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yl Olitzky" initials="" lastIdx="5" clrIdx="0"/>
  <p:cmAuthor id="1" name="Samantha Facciolo" initials="" lastIdx="1" clrIdx="1"/>
  <p:cmAuthor id="2" name="Beth Turetsky" initials="" lastIdx="2" clrIdx="2"/>
  <p:cmAuthor id="3" name="Sheila Sonnenschein" initials="" lastIdx="1" clrIdx="3"/>
  <p:cmAuthor id="4" name="Tahija Vikalo"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1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3" d="100"/>
          <a:sy n="113" d="100"/>
        </p:scale>
        <p:origin x="-13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8T13:21:55.320" idx="1">
    <p:pos x="6000" y="0"/>
    <p:text>Just went through this.  It is great-Proud of all of you.  I worry it is way too long.  Get it down to 8 pages max.  Start with one simple page stating the basics-who what when and where (from your home).  This should be 4 simple bullets.  Much of what is here can be in an appendix.</p:text>
  </p:cm>
  <p:cm authorId="1" dt="2020-11-18T02:46:39.493" idx="1">
    <p:pos x="6000" y="100"/>
    <p:text>NOTE TO SAMIE: REMOVE OLD COMMENTS BEFORE PUBLISHING!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18T14:10:53.144" idx="2">
    <p:pos x="0" y="235"/>
    <p:text>make the link live</p:text>
  </p:cm>
  <p:cm authorId="2" dt="2020-11-18T14:10:53.144" idx="1">
    <p:pos x="0" y="235"/>
    <p:text>The link is live-- are you unable to get to the petition?</p:text>
  </p:cm>
  <p:cm authorId="0" dt="2020-11-18T14:16:07.446" idx="3">
    <p:pos x="0" y="335"/>
    <p:text>I do not see who this petition goes to.  People will have that question.</p:text>
  </p:cm>
  <p:cm authorId="2" dt="2020-11-18T14:16:07.446" idx="2">
    <p:pos x="0" y="335"/>
    <p:text>Under the link is where it says says that the petition will be sent to Congressional leadership and the President-- we don't have any more specific information than that. I moved that sentence up to the top of the slide instead of in the paragraph with the link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11-18T17:33:38.067" idx="4">
    <p:pos x="0" y="-258"/>
    <p:text>the title should make it clear that these are other organizations -additional ways to assist sounds like it is through the same organization</p:text>
  </p:cm>
  <p:cm authorId="3" dt="2020-11-18T17:09:50.326" idx="1">
    <p:pos x="0" y="-258"/>
    <p:text>how is that?</p:text>
  </p:cm>
  <p:cm authorId="0" dt="2020-11-18T17:20:02.080" idx="5">
    <p:pos x="0" y="-258"/>
    <p:text>Hi.  That is fine.  I am tied up in meetings today and tonight and will not be able to go through changes. I trust Samie to review and to give you guidance</p:text>
  </p:cm>
  <p:cm authorId="4" dt="2020-11-18T17:33:38.067" idx="1">
    <p:pos x="0" y="-258"/>
    <p:text>Maybe we can put slides 13 and 14 into an appendix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45029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1631cbca2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1631cbca2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b49a11f0f_5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b49a11f0f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1631cbca2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1631cbca2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c38c982bc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c38c982bc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2b663f33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2b663f33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1631cbca2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1631cbca2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1631cbca2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1631cbca2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1631cbca2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1631cbca2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c38c982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c38c982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c38c982bc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c38c982bc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1631cbc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1631cbc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les4migrants.org/hias/" TargetMode="External"/><Relationship Id="rId4" Type="http://schemas.openxmlformats.org/officeDocument/2006/relationships/hyperlink" Target="mailto:inkinddonations@hias.org" TargetMode="External"/><Relationship Id="rId5" Type="http://schemas.openxmlformats.org/officeDocument/2006/relationships/hyperlink" Target="https://www.hias.org/" TargetMode="External"/><Relationship Id="rId6" Type="http://schemas.openxmlformats.org/officeDocument/2006/relationships/hyperlink" Target="https://www.caircoalition.org" TargetMode="External"/><Relationship Id="rId7" Type="http://schemas.openxmlformats.org/officeDocument/2006/relationships/hyperlink" Target="http://med.stanford.edu/pedsadvocacy/engagement/FATB.html" TargetMode="External"/><Relationship Id="rId8" Type="http://schemas.openxmlformats.org/officeDocument/2006/relationships/hyperlink" Target="https://www.amazon.com/hz/wishlist/ls/23SBYV8XUD68V?ref_=wl_share" TargetMode="External"/><Relationship Id="rId9" Type="http://schemas.openxmlformats.org/officeDocument/2006/relationships/hyperlink" Target="https://www.amazon.com/hz/wishlist/ls/30339U0OBL0R9?ref_=wl_share" TargetMode="External"/><Relationship Id="rId10" Type="http://schemas.openxmlformats.org/officeDocument/2006/relationships/hyperlink" Target="https://my.supportlpch.org/fundraiser/2510287" TargetMode="External"/><Relationship Id="rId11" Type="http://schemas.openxmlformats.org/officeDocument/2006/relationships/comments" Target="../comments/comment3.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ericanimmigrationcouncil.org/sites/default/files/research/asylum_in_the_united_states.pdf" TargetMode="External"/><Relationship Id="rId4" Type="http://schemas.openxmlformats.org/officeDocument/2006/relationships/hyperlink" Target="https://www.afsc.org/blogs/news-and-commentary/how-trump-making-it-harder-asylum-seekers" TargetMode="External"/><Relationship Id="rId5" Type="http://schemas.openxmlformats.org/officeDocument/2006/relationships/hyperlink" Target="https://www.americanbar.org/groups/public_interest/immigration/immigration-updates/impact-of-covid-19-on-the-immigration-system/" TargetMode="External"/><Relationship Id="rId6" Type="http://schemas.openxmlformats.org/officeDocument/2006/relationships/hyperlink" Target="https://immigrantjustice.org/research-items/report-legacy-injustice-us-criminalization-migration" TargetMode="External"/><Relationship Id="rId7" Type="http://schemas.openxmlformats.org/officeDocument/2006/relationships/hyperlink" Target="https://www.familiesbelongtogether.org/take-action/" TargetMode="External"/><Relationship Id="rId8" Type="http://schemas.openxmlformats.org/officeDocument/2006/relationships/hyperlink" Target="https://muslimadvocates.org/take-action/" TargetMode="External"/><Relationship Id="rId9" Type="http://schemas.openxmlformats.org/officeDocument/2006/relationships/hyperlink" Target="https://www.hias.org/get-involved/take-action" TargetMode="External"/><Relationship Id="rId10" Type="http://schemas.openxmlformats.org/officeDocument/2006/relationships/hyperlink" Target="https://www.tahirih.org/get-involved/advocate/standwithsurvivors/" TargetMode="External"/><Relationship Id="rId11" Type="http://schemas.openxmlformats.org/officeDocument/2006/relationships/hyperlink" Target="https://www.afsc.org/key-issues/issue/defending-immigrant-right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forms/d/1217FibT4shFg8qInfSipbNtClrpZ7-oQjywEa28PPck/edit" TargetMode="External"/><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rs.org" TargetMode="External"/><Relationship Id="rId4" Type="http://schemas.openxmlformats.org/officeDocument/2006/relationships/hyperlink" Target="https://www.lirs.org/take-action/hope-for-the-holidays/" TargetMode="External"/><Relationship Id="rId5" Type="http://schemas.openxmlformats.org/officeDocument/2006/relationships/hyperlink" Target="https://www.votervoice.net/LIRS/Petitions/2452/Respond"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1drv.ms/w/s!AlvAWI_x-CJfgQaU1DrQ-fy4m5uR" TargetMode="External"/><Relationship Id="rId4" Type="http://schemas.openxmlformats.org/officeDocument/2006/relationships/hyperlink" Target="https://1drv.ms/w/s!AlvAWI_x-CJfgQgFd-KMo2U6je_k" TargetMode="External"/><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ecure2.convio.net/lirs/site/Donation2;jsessionid=00000000.app202a?3661.donation=form1&amp;df_id=3661&amp;mfc_pref=T&amp;NONCE_TOKEN=ABD9B591D571B6FC2A25A502B44084C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votervoice.net/LIRS/Petitions/2452/Respond" TargetMode="External"/><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46000"/>
          </a:blip>
          <a:stretch>
            <a:fillRect/>
          </a:stretch>
        </p:blipFill>
        <p:spPr>
          <a:xfrm>
            <a:off x="92400" y="72025"/>
            <a:ext cx="9144000" cy="5143525"/>
          </a:xfrm>
          <a:prstGeom prst="rect">
            <a:avLst/>
          </a:prstGeom>
          <a:noFill/>
          <a:ln>
            <a:noFill/>
          </a:ln>
        </p:spPr>
      </p:pic>
      <p:sp>
        <p:nvSpPr>
          <p:cNvPr id="55" name="Google Shape;55;p13"/>
          <p:cNvSpPr txBox="1">
            <a:spLocks noGrp="1"/>
          </p:cNvSpPr>
          <p:nvPr>
            <p:ph type="subTitle" idx="1"/>
          </p:nvPr>
        </p:nvSpPr>
        <p:spPr>
          <a:xfrm>
            <a:off x="1905000" y="2571750"/>
            <a:ext cx="5781300" cy="15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9A609B"/>
                </a:solidFill>
              </a:rPr>
              <a:t>We can raise awareness and brighten the lives of children, </a:t>
            </a:r>
            <a:r>
              <a:rPr lang="en" sz="2500" b="1" dirty="0" smtClean="0">
                <a:solidFill>
                  <a:srgbClr val="9A609B"/>
                </a:solidFill>
              </a:rPr>
              <a:t>families</a:t>
            </a:r>
            <a:r>
              <a:rPr lang="en-US" sz="2500" b="1" dirty="0" smtClean="0">
                <a:solidFill>
                  <a:srgbClr val="9A609B"/>
                </a:solidFill>
              </a:rPr>
              <a:t>,</a:t>
            </a:r>
            <a:r>
              <a:rPr lang="en" sz="2500" b="1" dirty="0" smtClean="0">
                <a:solidFill>
                  <a:srgbClr val="9A609B"/>
                </a:solidFill>
              </a:rPr>
              <a:t> </a:t>
            </a:r>
            <a:r>
              <a:rPr lang="en" sz="2500" b="1" dirty="0">
                <a:solidFill>
                  <a:srgbClr val="9A609B"/>
                </a:solidFill>
              </a:rPr>
              <a:t>and adults seeking asylum.</a:t>
            </a:r>
            <a:endParaRPr sz="2500" b="1" dirty="0">
              <a:solidFill>
                <a:srgbClr val="9A609B"/>
              </a:solidFill>
            </a:endParaRPr>
          </a:p>
        </p:txBody>
      </p:sp>
      <p:sp>
        <p:nvSpPr>
          <p:cNvPr id="56" name="Google Shape;56;p13"/>
          <p:cNvSpPr txBox="1"/>
          <p:nvPr/>
        </p:nvSpPr>
        <p:spPr>
          <a:xfrm>
            <a:off x="283200" y="201075"/>
            <a:ext cx="8762400" cy="15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9A609B"/>
                </a:solidFill>
              </a:rPr>
              <a:t>Sisterhood of Salaam Shalom</a:t>
            </a:r>
            <a:endParaRPr sz="4000" b="1">
              <a:solidFill>
                <a:srgbClr val="9A609B"/>
              </a:solidFill>
            </a:endParaRPr>
          </a:p>
          <a:p>
            <a:pPr marL="0" lvl="0" indent="0" algn="ctr" rtl="0">
              <a:spcBef>
                <a:spcPts val="0"/>
              </a:spcBef>
              <a:spcAft>
                <a:spcPts val="0"/>
              </a:spcAft>
              <a:buClr>
                <a:schemeClr val="dk1"/>
              </a:buClr>
              <a:buSzPts val="1100"/>
              <a:buFont typeface="Arial"/>
              <a:buNone/>
            </a:pPr>
            <a:r>
              <a:rPr lang="en" sz="2700" b="1">
                <a:solidFill>
                  <a:srgbClr val="9A609B"/>
                </a:solidFill>
              </a:rPr>
              <a:t>2020 Sadaqah/Tzedakah Project</a:t>
            </a:r>
            <a:endParaRPr sz="4800" b="1">
              <a:solidFill>
                <a:srgbClr val="9A609B"/>
              </a:solidFill>
            </a:endParaRPr>
          </a:p>
        </p:txBody>
      </p:sp>
      <p:sp>
        <p:nvSpPr>
          <p:cNvPr id="57" name="Google Shape;5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8" name="Google Shape;58;p13"/>
          <p:cNvPicPr preferRelativeResize="0"/>
          <p:nvPr/>
        </p:nvPicPr>
        <p:blipFill>
          <a:blip r:embed="rId4">
            <a:alphaModFix/>
          </a:blip>
          <a:stretch>
            <a:fillRect/>
          </a:stretch>
        </p:blipFill>
        <p:spPr>
          <a:xfrm>
            <a:off x="6724525" y="4184325"/>
            <a:ext cx="2419476" cy="802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0" y="0"/>
            <a:ext cx="9144000" cy="806972"/>
          </a:xfrm>
          <a:prstGeom prst="rect">
            <a:avLst/>
          </a:prstGeom>
          <a:solidFill>
            <a:srgbClr val="9A609B"/>
          </a:solidFill>
        </p:spPr>
        <p:txBody>
          <a:bodyPr spcFirstLastPara="1" wrap="square" lIns="91425" tIns="91425" rIns="91425" bIns="91425" anchor="t" anchorCtr="0">
            <a:noAutofit/>
          </a:bodyPr>
          <a:lstStyle/>
          <a:p>
            <a:pPr marL="0" lvl="0" indent="0" algn="ctr" rtl="0">
              <a:lnSpc>
                <a:spcPct val="138000"/>
              </a:lnSpc>
              <a:spcBef>
                <a:spcPts val="0"/>
              </a:spcBef>
              <a:spcAft>
                <a:spcPts val="0"/>
              </a:spcAft>
              <a:buNone/>
            </a:pPr>
            <a:r>
              <a:rPr lang="en" sz="2900" b="1" dirty="0">
                <a:solidFill>
                  <a:schemeClr val="lt1"/>
                </a:solidFill>
              </a:rPr>
              <a:t>A</a:t>
            </a:r>
            <a:r>
              <a:rPr lang="en" b="1" dirty="0">
                <a:solidFill>
                  <a:schemeClr val="lt1"/>
                </a:solidFill>
              </a:rPr>
              <a:t>dditional </a:t>
            </a:r>
            <a:r>
              <a:rPr lang="en-US" b="1" dirty="0" smtClean="0">
                <a:solidFill>
                  <a:schemeClr val="lt1"/>
                </a:solidFill>
              </a:rPr>
              <a:t>Ways </a:t>
            </a:r>
            <a:r>
              <a:rPr lang="en" b="1" dirty="0" smtClean="0">
                <a:solidFill>
                  <a:schemeClr val="lt1"/>
                </a:solidFill>
              </a:rPr>
              <a:t>To </a:t>
            </a:r>
            <a:r>
              <a:rPr lang="en-US" b="1" dirty="0" smtClean="0">
                <a:solidFill>
                  <a:schemeClr val="lt1"/>
                </a:solidFill>
              </a:rPr>
              <a:t>Get Involved</a:t>
            </a:r>
            <a:endParaRPr b="1" dirty="0">
              <a:solidFill>
                <a:schemeClr val="lt1"/>
              </a:solidFill>
            </a:endParaRPr>
          </a:p>
          <a:p>
            <a:pPr marL="0" lvl="0" indent="0" algn="l" rtl="0">
              <a:lnSpc>
                <a:spcPct val="100000"/>
              </a:lnSpc>
              <a:spcBef>
                <a:spcPts val="0"/>
              </a:spcBef>
              <a:spcAft>
                <a:spcPts val="0"/>
              </a:spcAft>
              <a:buNone/>
            </a:pPr>
            <a:endParaRPr sz="1200" b="1" dirty="0">
              <a:solidFill>
                <a:srgbClr val="9900FF"/>
              </a:solidFill>
            </a:endParaRPr>
          </a:p>
          <a:p>
            <a:pPr marL="0" lvl="0" indent="0" algn="l" rtl="0">
              <a:lnSpc>
                <a:spcPct val="100000"/>
              </a:lnSpc>
              <a:spcBef>
                <a:spcPts val="0"/>
              </a:spcBef>
              <a:spcAft>
                <a:spcPts val="0"/>
              </a:spcAft>
              <a:buNone/>
            </a:pPr>
            <a:r>
              <a:rPr lang="en" sz="1400" b="1" dirty="0">
                <a:solidFill>
                  <a:srgbClr val="9A609B"/>
                </a:solidFill>
              </a:rPr>
              <a:t>HIAS: </a:t>
            </a:r>
            <a:r>
              <a:rPr lang="en-US" sz="1400" b="1" dirty="0" smtClean="0">
                <a:solidFill>
                  <a:srgbClr val="9A609B"/>
                </a:solidFill>
              </a:rPr>
              <a:t/>
            </a:r>
            <a:br>
              <a:rPr lang="en-US" sz="1400" b="1" dirty="0" smtClean="0">
                <a:solidFill>
                  <a:srgbClr val="9A609B"/>
                </a:solidFill>
              </a:rPr>
            </a:br>
            <a:endParaRPr sz="1200" b="1" dirty="0">
              <a:solidFill>
                <a:srgbClr val="9A609B"/>
              </a:solidFill>
            </a:endParaRPr>
          </a:p>
          <a:p>
            <a:pPr marL="457200" lvl="0" indent="-304800" algn="l" rtl="0">
              <a:lnSpc>
                <a:spcPct val="100000"/>
              </a:lnSpc>
              <a:spcBef>
                <a:spcPts val="0"/>
              </a:spcBef>
              <a:spcAft>
                <a:spcPts val="0"/>
              </a:spcAft>
              <a:buClr>
                <a:srgbClr val="000000"/>
              </a:buClr>
              <a:buSzPts val="1200"/>
              <a:buAutoNum type="arabicPeriod"/>
            </a:pPr>
            <a:r>
              <a:rPr lang="en" sz="1200" b="1" dirty="0">
                <a:solidFill>
                  <a:srgbClr val="000000"/>
                </a:solidFill>
                <a:highlight>
                  <a:srgbClr val="FFFFFF"/>
                </a:highlight>
              </a:rPr>
              <a:t>Donate Airline Miles:</a:t>
            </a:r>
            <a:r>
              <a:rPr lang="en" sz="1200" dirty="0">
                <a:solidFill>
                  <a:srgbClr val="000000"/>
                </a:solidFill>
                <a:highlight>
                  <a:srgbClr val="FFFFFF"/>
                </a:highlight>
              </a:rPr>
              <a:t> </a:t>
            </a:r>
            <a:r>
              <a:rPr lang="en" sz="1200" dirty="0">
                <a:solidFill>
                  <a:srgbClr val="000000"/>
                </a:solidFill>
                <a:highlight>
                  <a:schemeClr val="lt1"/>
                </a:highlight>
              </a:rPr>
              <a:t>To donate miles to asylum-seekers and refugees: </a:t>
            </a:r>
            <a:r>
              <a:rPr lang="en" sz="1200" u="sng" dirty="0">
                <a:solidFill>
                  <a:srgbClr val="000000"/>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https://www.miles4migrants.org/hias/</a:t>
            </a:r>
            <a:endParaRPr sz="1200" dirty="0">
              <a:solidFill>
                <a:srgbClr val="000000"/>
              </a:solidFill>
              <a:highlight>
                <a:srgbClr val="FFFFFF"/>
              </a:highlight>
            </a:endParaRPr>
          </a:p>
          <a:p>
            <a:pPr marL="457200" lvl="0" indent="-304800" algn="l" rtl="0">
              <a:lnSpc>
                <a:spcPct val="100000"/>
              </a:lnSpc>
              <a:spcBef>
                <a:spcPts val="0"/>
              </a:spcBef>
              <a:spcAft>
                <a:spcPts val="0"/>
              </a:spcAft>
              <a:buClr>
                <a:srgbClr val="000000"/>
              </a:buClr>
              <a:buSzPts val="1200"/>
              <a:buAutoNum type="arabicPeriod"/>
            </a:pPr>
            <a:r>
              <a:rPr lang="en" sz="1200" b="1" dirty="0">
                <a:solidFill>
                  <a:srgbClr val="000000"/>
                </a:solidFill>
              </a:rPr>
              <a:t>Donate Uber Gift Cards for Transportation Needs: </a:t>
            </a:r>
            <a:r>
              <a:rPr lang="en-US" sz="1200" dirty="0">
                <a:solidFill>
                  <a:srgbClr val="000000"/>
                </a:solidFill>
              </a:rPr>
              <a:t>P</a:t>
            </a:r>
            <a:r>
              <a:rPr lang="en" sz="1200" dirty="0" smtClean="0">
                <a:solidFill>
                  <a:srgbClr val="000000"/>
                </a:solidFill>
              </a:rPr>
              <a:t>lease </a:t>
            </a:r>
            <a:r>
              <a:rPr lang="en" sz="1200" dirty="0">
                <a:solidFill>
                  <a:srgbClr val="000000"/>
                </a:solidFill>
              </a:rPr>
              <a:t>purchase </a:t>
            </a:r>
            <a:r>
              <a:rPr lang="en-US" sz="1200" dirty="0" smtClean="0">
                <a:solidFill>
                  <a:srgbClr val="000000"/>
                </a:solidFill>
              </a:rPr>
              <a:t>a gift card </a:t>
            </a:r>
            <a:r>
              <a:rPr lang="en" sz="1200" dirty="0" smtClean="0">
                <a:solidFill>
                  <a:srgbClr val="000000"/>
                </a:solidFill>
              </a:rPr>
              <a:t>on </a:t>
            </a:r>
            <a:r>
              <a:rPr lang="en-US" sz="1200" dirty="0" smtClean="0">
                <a:solidFill>
                  <a:srgbClr val="000000"/>
                </a:solidFill>
              </a:rPr>
              <a:t>U</a:t>
            </a:r>
            <a:r>
              <a:rPr lang="en" sz="1200" dirty="0" smtClean="0">
                <a:solidFill>
                  <a:srgbClr val="000000"/>
                </a:solidFill>
              </a:rPr>
              <a:t>ber</a:t>
            </a:r>
            <a:r>
              <a:rPr lang="en-US" sz="1200" dirty="0" smtClean="0">
                <a:solidFill>
                  <a:srgbClr val="000000"/>
                </a:solidFill>
              </a:rPr>
              <a:t>’s</a:t>
            </a:r>
            <a:r>
              <a:rPr lang="en" sz="1200" dirty="0" smtClean="0">
                <a:solidFill>
                  <a:srgbClr val="000000"/>
                </a:solidFill>
              </a:rPr>
              <a:t> </a:t>
            </a:r>
            <a:r>
              <a:rPr lang="en" sz="1200" dirty="0">
                <a:solidFill>
                  <a:srgbClr val="000000"/>
                </a:solidFill>
              </a:rPr>
              <a:t>website and email the digital gift card to </a:t>
            </a:r>
            <a:r>
              <a:rPr lang="en" sz="1200" u="sng" dirty="0">
                <a:solidFill>
                  <a:srgbClr val="000000"/>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inkinddonations@hias.org</a:t>
            </a:r>
            <a:r>
              <a:rPr lang="en" sz="1200" dirty="0">
                <a:solidFill>
                  <a:srgbClr val="000000"/>
                </a:solidFill>
              </a:rPr>
              <a:t>. (Please make sure to indicate in the message if you would like a tax-exempt receipt.)</a:t>
            </a:r>
            <a:endParaRPr sz="1200" dirty="0">
              <a:solidFill>
                <a:srgbClr val="000000"/>
              </a:solidFill>
            </a:endParaRPr>
          </a:p>
          <a:p>
            <a:pPr marL="457200" lvl="0" indent="-304800" algn="l" rtl="0">
              <a:lnSpc>
                <a:spcPct val="100000"/>
              </a:lnSpc>
              <a:spcBef>
                <a:spcPts val="0"/>
              </a:spcBef>
              <a:spcAft>
                <a:spcPts val="0"/>
              </a:spcAft>
              <a:buClr>
                <a:srgbClr val="000000"/>
              </a:buClr>
              <a:buSzPts val="1200"/>
              <a:buAutoNum type="arabicPeriod"/>
            </a:pPr>
            <a:r>
              <a:rPr lang="en" sz="1200" b="1" dirty="0">
                <a:solidFill>
                  <a:srgbClr val="000000"/>
                </a:solidFill>
              </a:rPr>
              <a:t>For more information or to make a monetary </a:t>
            </a:r>
            <a:r>
              <a:rPr lang="en" sz="1200" b="1" dirty="0" smtClean="0">
                <a:solidFill>
                  <a:srgbClr val="000000"/>
                </a:solidFill>
              </a:rPr>
              <a:t>donat</a:t>
            </a:r>
            <a:r>
              <a:rPr lang="en-US" sz="1200" b="1" dirty="0" smtClean="0">
                <a:solidFill>
                  <a:srgbClr val="000000"/>
                </a:solidFill>
              </a:rPr>
              <a:t>ion</a:t>
            </a:r>
            <a:r>
              <a:rPr lang="en" sz="1200" b="1" dirty="0" smtClean="0">
                <a:solidFill>
                  <a:srgbClr val="000000"/>
                </a:solidFill>
              </a:rPr>
              <a:t>: </a:t>
            </a:r>
            <a:r>
              <a:rPr lang="en" sz="1200" b="1" u="sng" dirty="0">
                <a:solidFill>
                  <a:schemeClr val="hlink"/>
                </a:solidFill>
                <a:hlinkClick r:id="rId5"/>
              </a:rPr>
              <a:t>https://www.hias.org/</a:t>
            </a:r>
            <a:r>
              <a:rPr lang="en" sz="1200" b="1" dirty="0">
                <a:solidFill>
                  <a:srgbClr val="000000"/>
                </a:solidFill>
              </a:rPr>
              <a:t> </a:t>
            </a:r>
            <a:endParaRPr sz="1200" dirty="0">
              <a:solidFill>
                <a:srgbClr val="000000"/>
              </a:solidFill>
            </a:endParaRPr>
          </a:p>
          <a:p>
            <a:pPr marL="0" lvl="0" indent="0" algn="l" rtl="0">
              <a:lnSpc>
                <a:spcPct val="100000"/>
              </a:lnSpc>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400" b="1" dirty="0">
                <a:solidFill>
                  <a:srgbClr val="9A609B"/>
                </a:solidFill>
                <a:highlight>
                  <a:schemeClr val="lt1"/>
                </a:highlight>
              </a:rPr>
              <a:t>CAIR Coalition:</a:t>
            </a:r>
            <a:r>
              <a:rPr lang="en" sz="1200" b="1" dirty="0">
                <a:solidFill>
                  <a:srgbClr val="222222"/>
                </a:solidFill>
                <a:highlight>
                  <a:schemeClr val="lt1"/>
                </a:highlight>
              </a:rPr>
              <a:t> </a:t>
            </a:r>
            <a:r>
              <a:rPr lang="en" sz="1200" b="1" u="sng" dirty="0">
                <a:solidFill>
                  <a:srgbClr val="222222"/>
                </a:solidFill>
                <a:highlight>
                  <a:schemeClr val="lt1"/>
                </a:highlight>
              </a:rPr>
              <a:t>The Capital Area Immigrants’ Rights Coalition*</a:t>
            </a:r>
            <a:endParaRPr sz="1200" b="1" u="sng" dirty="0">
              <a:solidFill>
                <a:srgbClr val="222222"/>
              </a:solidFill>
              <a:highlight>
                <a:schemeClr val="lt1"/>
              </a:highlight>
            </a:endParaRPr>
          </a:p>
          <a:p>
            <a:pPr marL="0" lvl="0" indent="0" algn="l" rtl="0">
              <a:spcBef>
                <a:spcPts val="0"/>
              </a:spcBef>
              <a:spcAft>
                <a:spcPts val="0"/>
              </a:spcAft>
              <a:buNone/>
            </a:pPr>
            <a:r>
              <a:rPr lang="en" sz="1200" i="1" dirty="0">
                <a:solidFill>
                  <a:srgbClr val="222222"/>
                </a:solidFill>
                <a:highlight>
                  <a:schemeClr val="lt1"/>
                </a:highlight>
              </a:rPr>
              <a:t>*Not to be confused with CAIR - the Council on Islamic-American </a:t>
            </a:r>
            <a:r>
              <a:rPr lang="en" sz="1200" i="1" dirty="0" smtClean="0">
                <a:solidFill>
                  <a:srgbClr val="222222"/>
                </a:solidFill>
                <a:highlight>
                  <a:schemeClr val="lt1"/>
                </a:highlight>
              </a:rPr>
              <a:t>Relation</a:t>
            </a:r>
            <a:r>
              <a:rPr lang="en-US" sz="1200" i="1" dirty="0" smtClean="0">
                <a:solidFill>
                  <a:srgbClr val="222222"/>
                </a:solidFill>
                <a:highlight>
                  <a:schemeClr val="lt1"/>
                </a:highlight>
              </a:rPr>
              <a:t>s</a:t>
            </a:r>
            <a:br>
              <a:rPr lang="en-US" sz="1200" i="1" dirty="0" smtClean="0">
                <a:solidFill>
                  <a:srgbClr val="222222"/>
                </a:solidFill>
                <a:highlight>
                  <a:schemeClr val="lt1"/>
                </a:highlight>
              </a:rPr>
            </a:br>
            <a:endParaRPr sz="1200" i="1" dirty="0">
              <a:solidFill>
                <a:srgbClr val="222222"/>
              </a:solidFill>
              <a:highlight>
                <a:schemeClr val="lt1"/>
              </a:highlight>
            </a:endParaRPr>
          </a:p>
          <a:p>
            <a:pPr marL="457200" lvl="0" indent="-304800" algn="l" rtl="0">
              <a:lnSpc>
                <a:spcPct val="100000"/>
              </a:lnSpc>
              <a:spcBef>
                <a:spcPts val="0"/>
              </a:spcBef>
              <a:spcAft>
                <a:spcPts val="0"/>
              </a:spcAft>
              <a:buSzPts val="1200"/>
              <a:buAutoNum type="arabicPeriod"/>
            </a:pPr>
            <a:r>
              <a:rPr lang="en-US" sz="1200" b="1" dirty="0">
                <a:highlight>
                  <a:schemeClr val="lt1"/>
                </a:highlight>
              </a:rPr>
              <a:t>P</a:t>
            </a:r>
            <a:r>
              <a:rPr lang="en" sz="1200" b="1" dirty="0" smtClean="0">
                <a:highlight>
                  <a:schemeClr val="lt1"/>
                </a:highlight>
              </a:rPr>
              <a:t>urchas</a:t>
            </a:r>
            <a:r>
              <a:rPr lang="en-US" sz="1200" b="1" dirty="0" smtClean="0">
                <a:highlight>
                  <a:schemeClr val="lt1"/>
                </a:highlight>
              </a:rPr>
              <a:t>e</a:t>
            </a:r>
            <a:r>
              <a:rPr lang="en-US" sz="1200" b="1" dirty="0" smtClean="0">
                <a:solidFill>
                  <a:srgbClr val="222222"/>
                </a:solidFill>
                <a:highlight>
                  <a:schemeClr val="lt1"/>
                </a:highlight>
              </a:rPr>
              <a:t> </a:t>
            </a:r>
            <a:r>
              <a:rPr lang="en" sz="1200" dirty="0" smtClean="0">
                <a:solidFill>
                  <a:srgbClr val="222222"/>
                </a:solidFill>
                <a:highlight>
                  <a:schemeClr val="lt1"/>
                </a:highlight>
              </a:rPr>
              <a:t>D.C</a:t>
            </a:r>
            <a:r>
              <a:rPr lang="en" sz="1200" dirty="0">
                <a:solidFill>
                  <a:srgbClr val="222222"/>
                </a:solidFill>
                <a:highlight>
                  <a:schemeClr val="lt1"/>
                </a:highlight>
              </a:rPr>
              <a:t>. Metro </a:t>
            </a:r>
            <a:r>
              <a:rPr lang="en" sz="1200" dirty="0" smtClean="0">
                <a:solidFill>
                  <a:srgbClr val="222222"/>
                </a:solidFill>
                <a:highlight>
                  <a:schemeClr val="lt1"/>
                </a:highlight>
              </a:rPr>
              <a:t>cards </a:t>
            </a:r>
            <a:r>
              <a:rPr lang="en" sz="1200" dirty="0">
                <a:solidFill>
                  <a:srgbClr val="222222"/>
                </a:solidFill>
                <a:highlight>
                  <a:schemeClr val="lt1"/>
                </a:highlight>
              </a:rPr>
              <a:t>or </a:t>
            </a:r>
            <a:r>
              <a:rPr lang="en" sz="1200" dirty="0" smtClean="0">
                <a:solidFill>
                  <a:srgbClr val="222222"/>
                </a:solidFill>
                <a:highlight>
                  <a:schemeClr val="lt1"/>
                </a:highlight>
              </a:rPr>
              <a:t>gift cards</a:t>
            </a:r>
            <a:r>
              <a:rPr lang="en-US" sz="1200" dirty="0" smtClean="0">
                <a:solidFill>
                  <a:srgbClr val="222222"/>
                </a:solidFill>
                <a:highlight>
                  <a:schemeClr val="lt1"/>
                </a:highlight>
              </a:rPr>
              <a:t> to</a:t>
            </a:r>
            <a:r>
              <a:rPr lang="en" sz="1200" dirty="0" smtClean="0">
                <a:solidFill>
                  <a:srgbClr val="222222"/>
                </a:solidFill>
                <a:highlight>
                  <a:schemeClr val="lt1"/>
                </a:highlight>
              </a:rPr>
              <a:t> </a:t>
            </a:r>
            <a:r>
              <a:rPr lang="en" sz="1200" dirty="0">
                <a:solidFill>
                  <a:srgbClr val="222222"/>
                </a:solidFill>
                <a:highlight>
                  <a:schemeClr val="lt1"/>
                </a:highlight>
              </a:rPr>
              <a:t>Walmart, Target, Giant and </a:t>
            </a:r>
            <a:r>
              <a:rPr lang="en" sz="1200" dirty="0" smtClean="0">
                <a:solidFill>
                  <a:srgbClr val="222222"/>
                </a:solidFill>
                <a:highlight>
                  <a:schemeClr val="lt1"/>
                </a:highlight>
              </a:rPr>
              <a:t>Safeway</a:t>
            </a:r>
            <a:r>
              <a:rPr lang="en-US" sz="1200" dirty="0" smtClean="0">
                <a:solidFill>
                  <a:srgbClr val="222222"/>
                </a:solidFill>
                <a:highlight>
                  <a:schemeClr val="lt1"/>
                </a:highlight>
              </a:rPr>
              <a:t>.</a:t>
            </a:r>
            <a:r>
              <a:rPr lang="en-US" sz="1200" dirty="0">
                <a:solidFill>
                  <a:srgbClr val="222222"/>
                </a:solidFill>
                <a:highlight>
                  <a:schemeClr val="lt1"/>
                </a:highlight>
              </a:rPr>
              <a:t> </a:t>
            </a:r>
            <a:r>
              <a:rPr lang="en" sz="1200" dirty="0" smtClean="0">
                <a:solidFill>
                  <a:srgbClr val="222222"/>
                </a:solidFill>
                <a:highlight>
                  <a:schemeClr val="lt1"/>
                </a:highlight>
              </a:rPr>
              <a:t>Please </a:t>
            </a:r>
            <a:r>
              <a:rPr lang="en" sz="1200" dirty="0">
                <a:solidFill>
                  <a:srgbClr val="222222"/>
                </a:solidFill>
                <a:highlight>
                  <a:schemeClr val="lt1"/>
                </a:highlight>
              </a:rPr>
              <a:t>enclose a note indicating that you are with the Sisterhood of Salaam Shalom.</a:t>
            </a:r>
            <a:endParaRPr sz="1200" dirty="0">
              <a:solidFill>
                <a:srgbClr val="222222"/>
              </a:solidFill>
              <a:highlight>
                <a:schemeClr val="lt1"/>
              </a:highlight>
            </a:endParaRPr>
          </a:p>
          <a:p>
            <a:pPr marL="457200" lvl="0" indent="-304800" algn="l" rtl="0">
              <a:lnSpc>
                <a:spcPct val="100000"/>
              </a:lnSpc>
              <a:spcBef>
                <a:spcPts val="0"/>
              </a:spcBef>
              <a:spcAft>
                <a:spcPts val="0"/>
              </a:spcAft>
              <a:buSzPts val="1200"/>
              <a:buAutoNum type="arabicPeriod"/>
            </a:pPr>
            <a:r>
              <a:rPr lang="en-US" sz="1200" b="1" dirty="0">
                <a:highlight>
                  <a:schemeClr val="lt1"/>
                </a:highlight>
              </a:rPr>
              <a:t>S</a:t>
            </a:r>
            <a:r>
              <a:rPr lang="en" sz="1200" b="1" dirty="0" smtClean="0">
                <a:highlight>
                  <a:schemeClr val="lt1"/>
                </a:highlight>
              </a:rPr>
              <a:t>end gift </a:t>
            </a:r>
            <a:r>
              <a:rPr lang="en" sz="1200" b="1" dirty="0">
                <a:highlight>
                  <a:schemeClr val="lt1"/>
                </a:highlight>
              </a:rPr>
              <a:t>cards to: </a:t>
            </a:r>
            <a:r>
              <a:rPr lang="en" sz="1200" dirty="0">
                <a:solidFill>
                  <a:srgbClr val="222222"/>
                </a:solidFill>
                <a:highlight>
                  <a:schemeClr val="lt1"/>
                </a:highlight>
              </a:rPr>
              <a:t>Claire Gillooly Dempsey, 3173 18th St. NW, Washington, DC 20010</a:t>
            </a:r>
            <a:endParaRPr sz="1200" dirty="0">
              <a:solidFill>
                <a:srgbClr val="222222"/>
              </a:solidFill>
              <a:highlight>
                <a:schemeClr val="lt1"/>
              </a:highlight>
            </a:endParaRPr>
          </a:p>
          <a:p>
            <a:pPr marL="457200" lvl="0" indent="-304800" algn="l" rtl="0">
              <a:lnSpc>
                <a:spcPct val="100000"/>
              </a:lnSpc>
              <a:spcBef>
                <a:spcPts val="0"/>
              </a:spcBef>
              <a:spcAft>
                <a:spcPts val="0"/>
              </a:spcAft>
              <a:buSzPts val="1200"/>
              <a:buAutoNum type="arabicPeriod"/>
            </a:pPr>
            <a:r>
              <a:rPr lang="en" sz="1200" b="1" dirty="0">
                <a:highlight>
                  <a:schemeClr val="lt1"/>
                </a:highlight>
              </a:rPr>
              <a:t>For more information or to make a monetary donation: </a:t>
            </a:r>
            <a:r>
              <a:rPr lang="en" sz="1200" b="1" u="sng" dirty="0">
                <a:solidFill>
                  <a:schemeClr val="hlink"/>
                </a:solidFill>
                <a:highlight>
                  <a:schemeClr val="lt1"/>
                </a:highlight>
                <a:hlinkClick r:id="rId6"/>
              </a:rPr>
              <a:t>https://www.caircoalition.org</a:t>
            </a:r>
            <a:endParaRPr sz="1200" b="1" dirty="0">
              <a:solidFill>
                <a:srgbClr val="0000FF"/>
              </a:solidFill>
              <a:highlight>
                <a:schemeClr val="lt1"/>
              </a:highlight>
            </a:endParaRPr>
          </a:p>
          <a:p>
            <a:pPr marL="0" lvl="0" indent="0" algn="l" rtl="0">
              <a:lnSpc>
                <a:spcPct val="100000"/>
              </a:lnSpc>
              <a:spcBef>
                <a:spcPts val="0"/>
              </a:spcBef>
              <a:spcAft>
                <a:spcPts val="0"/>
              </a:spcAft>
              <a:buNone/>
            </a:pPr>
            <a:endParaRPr sz="1200" b="1" dirty="0">
              <a:solidFill>
                <a:srgbClr val="9900FF"/>
              </a:solidFill>
              <a:highlight>
                <a:schemeClr val="lt1"/>
              </a:highlight>
            </a:endParaRPr>
          </a:p>
          <a:p>
            <a:pPr marL="0" lvl="0" indent="0" algn="l" rtl="0">
              <a:lnSpc>
                <a:spcPct val="138000"/>
              </a:lnSpc>
              <a:spcBef>
                <a:spcPts val="0"/>
              </a:spcBef>
              <a:spcAft>
                <a:spcPts val="0"/>
              </a:spcAft>
              <a:buNone/>
            </a:pPr>
            <a:r>
              <a:rPr lang="en" sz="1400" b="1" dirty="0">
                <a:solidFill>
                  <a:srgbClr val="9A609B"/>
                </a:solidFill>
                <a:highlight>
                  <a:schemeClr val="lt1"/>
                </a:highlight>
              </a:rPr>
              <a:t>Families at the </a:t>
            </a:r>
            <a:r>
              <a:rPr lang="en" sz="1400" b="1" dirty="0" smtClean="0">
                <a:solidFill>
                  <a:srgbClr val="9A609B"/>
                </a:solidFill>
                <a:highlight>
                  <a:schemeClr val="lt1"/>
                </a:highlight>
              </a:rPr>
              <a:t>Border</a:t>
            </a:r>
            <a:r>
              <a:rPr lang="en-US" sz="1400" b="1" dirty="0" smtClean="0">
                <a:solidFill>
                  <a:srgbClr val="9A609B"/>
                </a:solidFill>
                <a:highlight>
                  <a:schemeClr val="lt1"/>
                </a:highlight>
              </a:rPr>
              <a:t> Wish Lists</a:t>
            </a:r>
            <a:r>
              <a:rPr lang="en" sz="1400" b="1" dirty="0" smtClean="0">
                <a:solidFill>
                  <a:srgbClr val="9A609B"/>
                </a:solidFill>
                <a:highlight>
                  <a:schemeClr val="lt1"/>
                </a:highlight>
              </a:rPr>
              <a:t>:</a:t>
            </a:r>
            <a:r>
              <a:rPr lang="en" sz="1400" b="1" dirty="0" smtClean="0">
                <a:solidFill>
                  <a:srgbClr val="9900FF"/>
                </a:solidFill>
                <a:highlight>
                  <a:schemeClr val="lt1"/>
                </a:highlight>
              </a:rPr>
              <a:t> </a:t>
            </a:r>
            <a:r>
              <a:rPr lang="en" sz="1200" b="1" u="sng" dirty="0">
                <a:solidFill>
                  <a:schemeClr val="hlink"/>
                </a:solidFill>
                <a:highlight>
                  <a:schemeClr val="lt1"/>
                </a:highlight>
                <a:hlinkClick r:id="rId7"/>
              </a:rPr>
              <a:t>http://</a:t>
            </a:r>
            <a:r>
              <a:rPr lang="en" sz="1200" b="1" u="sng" dirty="0" smtClean="0">
                <a:solidFill>
                  <a:schemeClr val="hlink"/>
                </a:solidFill>
                <a:highlight>
                  <a:schemeClr val="lt1"/>
                </a:highlight>
                <a:hlinkClick r:id="rId7"/>
              </a:rPr>
              <a:t>med.stanford.edu/pedsadvocacy/engagement/FATB.html</a:t>
            </a:r>
            <a:r>
              <a:rPr lang="en-US" sz="1200" b="1" u="sng" dirty="0" smtClean="0">
                <a:solidFill>
                  <a:schemeClr val="hlink"/>
                </a:solidFill>
                <a:highlight>
                  <a:schemeClr val="lt1"/>
                </a:highlight>
              </a:rPr>
              <a:t/>
            </a:r>
            <a:br>
              <a:rPr lang="en-US" sz="1200" b="1" u="sng" dirty="0" smtClean="0">
                <a:solidFill>
                  <a:schemeClr val="hlink"/>
                </a:solidFill>
                <a:highlight>
                  <a:schemeClr val="lt1"/>
                </a:highlight>
              </a:rPr>
            </a:br>
            <a:endParaRPr sz="1200" b="1" dirty="0"/>
          </a:p>
          <a:p>
            <a:pPr marL="381000" marR="381000" lvl="0" indent="0" algn="l" rtl="0">
              <a:lnSpc>
                <a:spcPct val="115000"/>
              </a:lnSpc>
              <a:spcBef>
                <a:spcPts val="0"/>
              </a:spcBef>
              <a:spcAft>
                <a:spcPts val="0"/>
              </a:spcAft>
              <a:buClr>
                <a:schemeClr val="dk1"/>
              </a:buClr>
              <a:buSzPts val="1100"/>
              <a:buFont typeface="Arial"/>
              <a:buNone/>
            </a:pPr>
            <a:r>
              <a:rPr lang="en" sz="1200" u="sng" dirty="0">
                <a:solidFill>
                  <a:srgbClr val="1155CC"/>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Refugee Health Alliance</a:t>
            </a:r>
            <a:r>
              <a:rPr lang="en" sz="1200" dirty="0">
                <a:solidFill>
                  <a:srgbClr val="222222"/>
                </a:solidFill>
              </a:rPr>
              <a:t> (provides healthcare to folks in Tijuana): Use the Vincent Cannalla’s address to ship.</a:t>
            </a:r>
            <a:endParaRPr sz="1200" dirty="0">
              <a:solidFill>
                <a:srgbClr val="222222"/>
              </a:solidFill>
            </a:endParaRPr>
          </a:p>
          <a:p>
            <a:pPr marL="381000" marR="381000" lvl="0" indent="0" algn="l" rtl="0">
              <a:lnSpc>
                <a:spcPct val="115000"/>
              </a:lnSpc>
              <a:spcBef>
                <a:spcPts val="0"/>
              </a:spcBef>
              <a:spcAft>
                <a:spcPts val="0"/>
              </a:spcAft>
              <a:buNone/>
            </a:pPr>
            <a:r>
              <a:rPr lang="en" sz="1200" u="sng" dirty="0">
                <a:solidFill>
                  <a:srgbClr val="1155CC"/>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Pedagogical Inst of LA</a:t>
            </a:r>
            <a:r>
              <a:rPr lang="en" sz="1200" dirty="0">
                <a:solidFill>
                  <a:srgbClr val="222222"/>
                </a:solidFill>
              </a:rPr>
              <a:t> (runs child learning center in Tijuana and globally): Use Nest/Sheri Easterly’s Address to ship.</a:t>
            </a:r>
            <a:endParaRPr sz="1200" dirty="0">
              <a:solidFill>
                <a:srgbClr val="222222"/>
              </a:solidFill>
            </a:endParaRPr>
          </a:p>
          <a:p>
            <a:pPr marL="0" marR="762000" lvl="0" indent="0" algn="l" rtl="0">
              <a:spcBef>
                <a:spcPts val="500"/>
              </a:spcBef>
              <a:spcAft>
                <a:spcPts val="0"/>
              </a:spcAft>
              <a:buNone/>
            </a:pPr>
            <a:r>
              <a:rPr lang="en" sz="1200" b="1" dirty="0">
                <a:solidFill>
                  <a:srgbClr val="222222"/>
                </a:solidFill>
              </a:rPr>
              <a:t>          For more information or to make a monetary donation: </a:t>
            </a:r>
            <a:r>
              <a:rPr lang="en" sz="1200" b="1" u="sng" dirty="0">
                <a:solidFill>
                  <a:schemeClr val="hlink"/>
                </a:solidFill>
                <a:hlinkClick r:id="rId10"/>
              </a:rPr>
              <a:t>https://my.supportlpch.org/fundraiser/2510287</a:t>
            </a:r>
            <a:endParaRPr sz="1200" b="1" dirty="0">
              <a:solidFill>
                <a:srgbClr val="222222"/>
              </a:solidFill>
            </a:endParaRPr>
          </a:p>
          <a:p>
            <a:pPr marL="0" marR="762000" lvl="0" indent="0" algn="l" rtl="0">
              <a:spcBef>
                <a:spcPts val="1700"/>
              </a:spcBef>
              <a:spcAft>
                <a:spcPts val="0"/>
              </a:spcAft>
              <a:buClr>
                <a:schemeClr val="dk1"/>
              </a:buClr>
              <a:buSzPts val="1100"/>
              <a:buFont typeface="Arial"/>
              <a:buNone/>
            </a:pPr>
            <a:endParaRPr sz="1100" b="1" dirty="0">
              <a:solidFill>
                <a:srgbClr val="222222"/>
              </a:solidFill>
            </a:endParaRPr>
          </a:p>
          <a:p>
            <a:pPr marL="0" lvl="0" indent="0" algn="l" rtl="0">
              <a:lnSpc>
                <a:spcPct val="138000"/>
              </a:lnSpc>
              <a:spcBef>
                <a:spcPts val="1700"/>
              </a:spcBef>
              <a:spcAft>
                <a:spcPts val="0"/>
              </a:spcAft>
              <a:buNone/>
            </a:pPr>
            <a:endParaRPr sz="1100" b="1" dirty="0">
              <a:solidFill>
                <a:srgbClr val="0000FF"/>
              </a:solidFill>
              <a:highlight>
                <a:schemeClr val="lt1"/>
              </a:highlight>
            </a:endParaRPr>
          </a:p>
          <a:p>
            <a:pPr marL="457200" lvl="0" indent="0" algn="l" rtl="0">
              <a:lnSpc>
                <a:spcPct val="138000"/>
              </a:lnSpc>
              <a:spcBef>
                <a:spcPts val="0"/>
              </a:spcBef>
              <a:spcAft>
                <a:spcPts val="0"/>
              </a:spcAft>
              <a:buNone/>
            </a:pPr>
            <a:endParaRPr sz="1100" b="1" dirty="0">
              <a:solidFill>
                <a:srgbClr val="0000FF"/>
              </a:solidFill>
              <a:highlight>
                <a:schemeClr val="lt1"/>
              </a:highlight>
            </a:endParaRPr>
          </a:p>
          <a:p>
            <a:pPr marL="457200" lvl="0" indent="0" algn="l" rtl="0">
              <a:lnSpc>
                <a:spcPct val="138000"/>
              </a:lnSpc>
              <a:spcBef>
                <a:spcPts val="0"/>
              </a:spcBef>
              <a:spcAft>
                <a:spcPts val="0"/>
              </a:spcAft>
              <a:buNone/>
            </a:pPr>
            <a:endParaRPr sz="1100" b="1" dirty="0">
              <a:solidFill>
                <a:srgbClr val="0000FF"/>
              </a:solidFill>
              <a:highlight>
                <a:schemeClr val="lt1"/>
              </a:highlight>
            </a:endParaRPr>
          </a:p>
          <a:p>
            <a:pPr marL="457200" lvl="0" indent="0" algn="l" rtl="0">
              <a:lnSpc>
                <a:spcPct val="138000"/>
              </a:lnSpc>
              <a:spcBef>
                <a:spcPts val="0"/>
              </a:spcBef>
              <a:spcAft>
                <a:spcPts val="0"/>
              </a:spcAft>
              <a:buNone/>
            </a:pPr>
            <a:endParaRPr sz="1100" b="1" dirty="0">
              <a:solidFill>
                <a:srgbClr val="0000FF"/>
              </a:solidFill>
              <a:highlight>
                <a:schemeClr val="lt1"/>
              </a:highlight>
            </a:endParaRPr>
          </a:p>
          <a:p>
            <a:pPr marL="0" lvl="0" indent="0" algn="l" rtl="0">
              <a:lnSpc>
                <a:spcPct val="138000"/>
              </a:lnSpc>
              <a:spcBef>
                <a:spcPts val="0"/>
              </a:spcBef>
              <a:spcAft>
                <a:spcPts val="0"/>
              </a:spcAft>
              <a:buNone/>
            </a:pPr>
            <a:endParaRPr sz="1100" b="1" dirty="0">
              <a:solidFill>
                <a:srgbClr val="0000FF"/>
              </a:solidFill>
              <a:highlight>
                <a:schemeClr val="lt1"/>
              </a:highlight>
            </a:endParaRPr>
          </a:p>
          <a:p>
            <a:pPr marL="0" lvl="0" indent="0" algn="l" rtl="0">
              <a:lnSpc>
                <a:spcPct val="138000"/>
              </a:lnSpc>
              <a:spcBef>
                <a:spcPts val="0"/>
              </a:spcBef>
              <a:spcAft>
                <a:spcPts val="0"/>
              </a:spcAft>
              <a:buNone/>
            </a:pPr>
            <a:endParaRPr sz="1100" b="1" dirty="0">
              <a:solidFill>
                <a:srgbClr val="0000FF"/>
              </a:solidFill>
              <a:highlight>
                <a:schemeClr val="lt1"/>
              </a:highlight>
            </a:endParaRPr>
          </a:p>
          <a:p>
            <a:pPr marL="0" lvl="0" indent="0" algn="l" rtl="0">
              <a:lnSpc>
                <a:spcPct val="138000"/>
              </a:lnSpc>
              <a:spcBef>
                <a:spcPts val="0"/>
              </a:spcBef>
              <a:spcAft>
                <a:spcPts val="0"/>
              </a:spcAft>
              <a:buNone/>
            </a:pPr>
            <a:endParaRPr sz="1100" b="1" dirty="0">
              <a:solidFill>
                <a:srgbClr val="0000FF"/>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endParaRPr sz="1100" b="1" dirty="0">
              <a:solidFill>
                <a:srgbClr val="0000FF"/>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00" dirty="0">
              <a:solidFill>
                <a:srgbClr val="000000"/>
              </a:solidFill>
            </a:endParaRPr>
          </a:p>
          <a:p>
            <a:pPr marL="457200" lvl="0" indent="0" algn="l" rtl="0">
              <a:lnSpc>
                <a:spcPct val="115000"/>
              </a:lnSpc>
              <a:spcBef>
                <a:spcPts val="1600"/>
              </a:spcBef>
              <a:spcAft>
                <a:spcPts val="0"/>
              </a:spcAft>
              <a:buNone/>
            </a:pPr>
            <a:endParaRPr sz="1400" dirty="0">
              <a:highlight>
                <a:srgbClr val="FFFF00"/>
              </a:highlight>
            </a:endParaRPr>
          </a:p>
          <a:p>
            <a:pPr marL="457200" lvl="0" indent="0" algn="l" rtl="0">
              <a:lnSpc>
                <a:spcPct val="120000"/>
              </a:lnSpc>
              <a:spcBef>
                <a:spcPts val="200"/>
              </a:spcBef>
              <a:spcAft>
                <a:spcPts val="0"/>
              </a:spcAft>
              <a:buNone/>
            </a:pPr>
            <a:endParaRPr sz="1250" dirty="0"/>
          </a:p>
          <a:p>
            <a:pPr marL="457200" lvl="0" indent="0" algn="l" rtl="0">
              <a:lnSpc>
                <a:spcPct val="138000"/>
              </a:lnSpc>
              <a:spcBef>
                <a:spcPts val="1500"/>
              </a:spcBef>
              <a:spcAft>
                <a:spcPts val="0"/>
              </a:spcAft>
              <a:buNone/>
            </a:pPr>
            <a:endParaRPr sz="1250" dirty="0"/>
          </a:p>
          <a:p>
            <a:pPr marL="0" lvl="0" indent="0" algn="ctr" rtl="0">
              <a:lnSpc>
                <a:spcPct val="138000"/>
              </a:lnSpc>
              <a:spcBef>
                <a:spcPts val="0"/>
              </a:spcBef>
              <a:spcAft>
                <a:spcPts val="0"/>
              </a:spcAft>
              <a:buNone/>
            </a:pPr>
            <a:endParaRPr sz="1500" b="1" dirty="0">
              <a:solidFill>
                <a:srgbClr val="9900FF"/>
              </a:solidFill>
              <a:highlight>
                <a:srgbClr val="FFFFFF"/>
              </a:highlight>
            </a:endParaRPr>
          </a:p>
          <a:p>
            <a:pPr marL="0" lvl="0" indent="0" algn="ctr" rtl="0">
              <a:lnSpc>
                <a:spcPct val="138000"/>
              </a:lnSpc>
              <a:spcBef>
                <a:spcPts val="0"/>
              </a:spcBef>
              <a:spcAft>
                <a:spcPts val="0"/>
              </a:spcAft>
              <a:buNone/>
            </a:pPr>
            <a:endParaRPr sz="1500" b="1" dirty="0">
              <a:solidFill>
                <a:srgbClr val="9900FF"/>
              </a:solidFill>
              <a:highlight>
                <a:srgbClr val="FFFFFF"/>
              </a:highlight>
            </a:endParaRPr>
          </a:p>
          <a:p>
            <a:pPr marL="0" lvl="0" indent="0" algn="ctr" rtl="0">
              <a:lnSpc>
                <a:spcPct val="138000"/>
              </a:lnSpc>
              <a:spcBef>
                <a:spcPts val="0"/>
              </a:spcBef>
              <a:spcAft>
                <a:spcPts val="0"/>
              </a:spcAft>
              <a:buNone/>
            </a:pPr>
            <a:endParaRPr sz="1500" b="1" dirty="0">
              <a:solidFill>
                <a:srgbClr val="9900FF"/>
              </a:solidFill>
              <a:highlight>
                <a:srgbClr val="FFFFFF"/>
              </a:highlight>
            </a:endParaRPr>
          </a:p>
          <a:p>
            <a:pPr marL="0" lvl="0" indent="0" algn="l" rtl="0">
              <a:lnSpc>
                <a:spcPct val="138000"/>
              </a:lnSpc>
              <a:spcBef>
                <a:spcPts val="0"/>
              </a:spcBef>
              <a:spcAft>
                <a:spcPts val="0"/>
              </a:spcAft>
              <a:buNone/>
            </a:pPr>
            <a:endParaRPr sz="1500" b="1" dirty="0">
              <a:solidFill>
                <a:srgbClr val="9900FF"/>
              </a:solidFill>
              <a:highlight>
                <a:srgbClr val="FFFFFF"/>
              </a:highlight>
            </a:endParaRPr>
          </a:p>
          <a:p>
            <a:pPr marL="0" lvl="0" indent="0" algn="l" rtl="0">
              <a:lnSpc>
                <a:spcPct val="138000"/>
              </a:lnSpc>
              <a:spcBef>
                <a:spcPts val="0"/>
              </a:spcBef>
              <a:spcAft>
                <a:spcPts val="0"/>
              </a:spcAft>
              <a:buNone/>
            </a:pPr>
            <a:endParaRPr sz="1500" b="1" dirty="0">
              <a:solidFill>
                <a:srgbClr val="9900FF"/>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1500" b="1" dirty="0">
              <a:solidFill>
                <a:srgbClr val="9900FF"/>
              </a:solidFill>
              <a:highlight>
                <a:srgbClr val="FFFFFF"/>
              </a:highlight>
            </a:endParaRPr>
          </a:p>
        </p:txBody>
      </p:sp>
      <p:sp>
        <p:nvSpPr>
          <p:cNvPr id="126" name="Google Shape;12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0" y="0"/>
            <a:ext cx="9144000" cy="5442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1"/>
                </a:solidFill>
              </a:rPr>
              <a:t>         Additional </a:t>
            </a:r>
            <a:r>
              <a:rPr lang="en-US" b="1" dirty="0" smtClean="0">
                <a:solidFill>
                  <a:schemeClr val="lt1"/>
                </a:solidFill>
              </a:rPr>
              <a:t>Resources </a:t>
            </a:r>
            <a:r>
              <a:rPr lang="en" b="1" dirty="0" smtClean="0">
                <a:solidFill>
                  <a:schemeClr val="lt1"/>
                </a:solidFill>
              </a:rPr>
              <a:t>for </a:t>
            </a:r>
            <a:r>
              <a:rPr lang="en" b="1" dirty="0">
                <a:solidFill>
                  <a:schemeClr val="lt1"/>
                </a:solidFill>
              </a:rPr>
              <a:t>Learning and Action Steps</a:t>
            </a:r>
            <a:endParaRPr b="1" dirty="0">
              <a:solidFill>
                <a:schemeClr val="lt1"/>
              </a:solidFill>
            </a:endParaRPr>
          </a:p>
        </p:txBody>
      </p:sp>
      <p:sp>
        <p:nvSpPr>
          <p:cNvPr id="132" name="Google Shape;132;p23"/>
          <p:cNvSpPr txBox="1">
            <a:spLocks noGrp="1"/>
          </p:cNvSpPr>
          <p:nvPr>
            <p:ph type="body" idx="1"/>
          </p:nvPr>
        </p:nvSpPr>
        <p:spPr>
          <a:xfrm>
            <a:off x="311700" y="723675"/>
            <a:ext cx="8832300" cy="3990900"/>
          </a:xfrm>
          <a:prstGeom prst="rect">
            <a:avLst/>
          </a:prstGeom>
        </p:spPr>
        <p:txBody>
          <a:bodyPr spcFirstLastPara="1" wrap="square" lIns="91425" tIns="91425" rIns="91425" bIns="91425" anchor="t" anchorCtr="0">
            <a:noAutofit/>
          </a:bodyPr>
          <a:lstStyle/>
          <a:p>
            <a:pPr marL="0" marR="44135" lvl="0" indent="0" algn="l" rtl="0">
              <a:lnSpc>
                <a:spcPct val="150000"/>
              </a:lnSpc>
              <a:spcBef>
                <a:spcPts val="0"/>
              </a:spcBef>
              <a:spcAft>
                <a:spcPts val="0"/>
              </a:spcAft>
              <a:buNone/>
            </a:pPr>
            <a:r>
              <a:rPr lang="en" sz="1400" b="1" dirty="0">
                <a:solidFill>
                  <a:srgbClr val="000000"/>
                </a:solidFill>
              </a:rPr>
              <a:t>To learn more, explore these links:</a:t>
            </a:r>
            <a:endParaRPr sz="1400" b="1" dirty="0">
              <a:solidFill>
                <a:srgbClr val="000000"/>
              </a:solidFill>
            </a:endParaRPr>
          </a:p>
          <a:p>
            <a:pPr marL="0" marR="44135" lvl="0" indent="0" algn="l" rtl="0">
              <a:lnSpc>
                <a:spcPct val="150000"/>
              </a:lnSpc>
              <a:spcBef>
                <a:spcPts val="0"/>
              </a:spcBef>
              <a:spcAft>
                <a:spcPts val="0"/>
              </a:spcAft>
              <a:buNone/>
            </a:pPr>
            <a:r>
              <a:rPr lang="en" sz="1300" b="1" u="sng" dirty="0">
                <a:solidFill>
                  <a:schemeClr val="hlink"/>
                </a:solidFill>
                <a:hlinkClick r:id="rId3"/>
              </a:rPr>
              <a:t>Asylum in the United States</a:t>
            </a:r>
            <a:r>
              <a:rPr lang="en" sz="1300" b="1" dirty="0">
                <a:solidFill>
                  <a:srgbClr val="9A609B"/>
                </a:solidFill>
              </a:rPr>
              <a:t> </a:t>
            </a:r>
            <a:r>
              <a:rPr lang="en" sz="1300" b="1" dirty="0">
                <a:solidFill>
                  <a:srgbClr val="000000"/>
                </a:solidFill>
              </a:rPr>
              <a:t>(American Immigration Council)</a:t>
            </a:r>
            <a:endParaRPr sz="1300" b="1" dirty="0">
              <a:solidFill>
                <a:srgbClr val="000000"/>
              </a:solidFill>
            </a:endParaRPr>
          </a:p>
          <a:p>
            <a:pPr marL="0" marR="44135" lvl="0" indent="0" algn="l" rtl="0">
              <a:lnSpc>
                <a:spcPct val="150000"/>
              </a:lnSpc>
              <a:spcBef>
                <a:spcPts val="0"/>
              </a:spcBef>
              <a:spcAft>
                <a:spcPts val="0"/>
              </a:spcAft>
              <a:buNone/>
            </a:pPr>
            <a:r>
              <a:rPr lang="en" sz="1300" b="1" u="sng" dirty="0">
                <a:solidFill>
                  <a:schemeClr val="hlink"/>
                </a:solidFill>
                <a:hlinkClick r:id="rId4"/>
              </a:rPr>
              <a:t>How Trump is making it harder for Asylum seekers</a:t>
            </a:r>
            <a:r>
              <a:rPr lang="en" sz="1300" b="1" dirty="0">
                <a:solidFill>
                  <a:srgbClr val="9A609B"/>
                </a:solidFill>
              </a:rPr>
              <a:t> </a:t>
            </a:r>
            <a:r>
              <a:rPr lang="en" sz="1300" b="1" dirty="0">
                <a:solidFill>
                  <a:srgbClr val="000000"/>
                </a:solidFill>
              </a:rPr>
              <a:t>(American Friends Service Committee)</a:t>
            </a:r>
            <a:endParaRPr sz="1300" b="1" dirty="0">
              <a:solidFill>
                <a:srgbClr val="9A609B"/>
              </a:solidFill>
            </a:endParaRPr>
          </a:p>
          <a:p>
            <a:pPr marL="0" marR="44135" lvl="0" indent="0" algn="l" rtl="0">
              <a:lnSpc>
                <a:spcPct val="150000"/>
              </a:lnSpc>
              <a:spcBef>
                <a:spcPts val="0"/>
              </a:spcBef>
              <a:spcAft>
                <a:spcPts val="0"/>
              </a:spcAft>
              <a:buNone/>
            </a:pPr>
            <a:r>
              <a:rPr lang="en" sz="1300" b="1" u="sng" dirty="0">
                <a:solidFill>
                  <a:schemeClr val="hlink"/>
                </a:solidFill>
                <a:hlinkClick r:id="rId5"/>
              </a:rPr>
              <a:t>Impact of COVID-19 on the Immigration System</a:t>
            </a:r>
            <a:r>
              <a:rPr lang="en" sz="1300" b="1" dirty="0">
                <a:solidFill>
                  <a:srgbClr val="9A609B"/>
                </a:solidFill>
              </a:rPr>
              <a:t> </a:t>
            </a:r>
            <a:r>
              <a:rPr lang="en" sz="1300" b="1" dirty="0">
                <a:solidFill>
                  <a:srgbClr val="000000"/>
                </a:solidFill>
              </a:rPr>
              <a:t>(American Bar Association)</a:t>
            </a:r>
            <a:endParaRPr sz="1300" b="1" dirty="0">
              <a:solidFill>
                <a:srgbClr val="000000"/>
              </a:solidFill>
            </a:endParaRPr>
          </a:p>
          <a:p>
            <a:pPr marL="0" marR="44135" lvl="0" indent="0" algn="l" rtl="0">
              <a:lnSpc>
                <a:spcPct val="150000"/>
              </a:lnSpc>
              <a:spcBef>
                <a:spcPts val="0"/>
              </a:spcBef>
              <a:spcAft>
                <a:spcPts val="0"/>
              </a:spcAft>
              <a:buNone/>
            </a:pPr>
            <a:r>
              <a:rPr lang="en" sz="1300" b="1" u="sng" dirty="0">
                <a:solidFill>
                  <a:schemeClr val="hlink"/>
                </a:solidFill>
                <a:hlinkClick r:id="rId6"/>
              </a:rPr>
              <a:t>Report | A Legacy of Injustice: The U.S. Criminalization of Migration</a:t>
            </a:r>
            <a:r>
              <a:rPr lang="en" sz="1300" b="1" dirty="0">
                <a:solidFill>
                  <a:srgbClr val="9A609B"/>
                </a:solidFill>
              </a:rPr>
              <a:t> </a:t>
            </a:r>
            <a:r>
              <a:rPr lang="en" sz="1300" b="1" dirty="0">
                <a:solidFill>
                  <a:srgbClr val="000000"/>
                </a:solidFill>
              </a:rPr>
              <a:t>(National Immigrant Justice Center)</a:t>
            </a:r>
            <a:endParaRPr sz="1300" b="1" dirty="0">
              <a:solidFill>
                <a:srgbClr val="000000"/>
              </a:solidFill>
            </a:endParaRPr>
          </a:p>
          <a:p>
            <a:pPr marL="0" marR="44135" lvl="0" indent="0" algn="l" rtl="0">
              <a:lnSpc>
                <a:spcPct val="150000"/>
              </a:lnSpc>
              <a:spcBef>
                <a:spcPts val="0"/>
              </a:spcBef>
              <a:spcAft>
                <a:spcPts val="0"/>
              </a:spcAft>
              <a:buNone/>
            </a:pPr>
            <a:endParaRPr sz="1300" b="1" dirty="0">
              <a:solidFill>
                <a:srgbClr val="9A609B"/>
              </a:solidFill>
            </a:endParaRPr>
          </a:p>
          <a:p>
            <a:pPr marL="0" marR="44135" lvl="0" indent="0" algn="l" rtl="0">
              <a:lnSpc>
                <a:spcPct val="150000"/>
              </a:lnSpc>
              <a:spcBef>
                <a:spcPts val="0"/>
              </a:spcBef>
              <a:spcAft>
                <a:spcPts val="0"/>
              </a:spcAft>
              <a:buNone/>
            </a:pPr>
            <a:r>
              <a:rPr lang="en" sz="1400" b="1" dirty="0">
                <a:solidFill>
                  <a:srgbClr val="000000"/>
                </a:solidFill>
              </a:rPr>
              <a:t>Take further action by exploring these links:</a:t>
            </a:r>
            <a:endParaRPr sz="14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r>
              <a:rPr lang="en" sz="1300" b="1" u="sng" dirty="0">
                <a:solidFill>
                  <a:schemeClr val="hlink"/>
                </a:solidFill>
                <a:hlinkClick r:id="rId7"/>
              </a:rPr>
              <a:t>Take Action</a:t>
            </a:r>
            <a:r>
              <a:rPr lang="en" sz="1300" b="1" dirty="0">
                <a:solidFill>
                  <a:srgbClr val="000000"/>
                </a:solidFill>
              </a:rPr>
              <a:t> (Families Belong Together)</a:t>
            </a:r>
            <a:endParaRPr sz="13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r>
              <a:rPr lang="en" sz="1300" b="1" u="sng" dirty="0">
                <a:solidFill>
                  <a:schemeClr val="hlink"/>
                </a:solidFill>
                <a:hlinkClick r:id="rId8"/>
              </a:rPr>
              <a:t>Actions Archive</a:t>
            </a:r>
            <a:r>
              <a:rPr lang="en" sz="1300" b="1" dirty="0">
                <a:solidFill>
                  <a:srgbClr val="000000"/>
                </a:solidFill>
              </a:rPr>
              <a:t> (Muslim Advocates)</a:t>
            </a:r>
            <a:endParaRPr sz="13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r>
              <a:rPr lang="en" sz="1300" b="1" u="sng" dirty="0">
                <a:solidFill>
                  <a:schemeClr val="hlink"/>
                </a:solidFill>
                <a:hlinkClick r:id="rId9"/>
              </a:rPr>
              <a:t>Take Action for Refugees and Asylum Seekers</a:t>
            </a:r>
            <a:r>
              <a:rPr lang="en" sz="1300" b="1" dirty="0">
                <a:solidFill>
                  <a:srgbClr val="000000"/>
                </a:solidFill>
              </a:rPr>
              <a:t> (HIAS)</a:t>
            </a:r>
            <a:endParaRPr sz="13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r>
              <a:rPr lang="en" sz="1300" b="1" u="sng" dirty="0">
                <a:solidFill>
                  <a:schemeClr val="hlink"/>
                </a:solidFill>
                <a:hlinkClick r:id="rId10"/>
              </a:rPr>
              <a:t>Stand with Survivors: Save Gender-Based Asylum « Tahirih Justice Center</a:t>
            </a:r>
            <a:r>
              <a:rPr lang="en" sz="1300" b="1" dirty="0">
                <a:solidFill>
                  <a:srgbClr val="000000"/>
                </a:solidFill>
              </a:rPr>
              <a:t> (Tahirih Justice Center)</a:t>
            </a:r>
            <a:endParaRPr sz="1300" b="1" dirty="0">
              <a:solidFill>
                <a:srgbClr val="000000"/>
              </a:solidFill>
            </a:endParaRPr>
          </a:p>
          <a:p>
            <a:pPr marL="0" marR="44135" lvl="0" indent="0" algn="l" rtl="0">
              <a:lnSpc>
                <a:spcPct val="150000"/>
              </a:lnSpc>
              <a:spcBef>
                <a:spcPts val="0"/>
              </a:spcBef>
              <a:spcAft>
                <a:spcPts val="0"/>
              </a:spcAft>
              <a:buNone/>
            </a:pPr>
            <a:r>
              <a:rPr lang="en" sz="1300" b="1" u="sng" dirty="0">
                <a:solidFill>
                  <a:schemeClr val="hlink"/>
                </a:solidFill>
                <a:hlinkClick r:id="rId11"/>
              </a:rPr>
              <a:t>Defending immigrant rights</a:t>
            </a:r>
            <a:r>
              <a:rPr lang="en" sz="1300" b="1" dirty="0">
                <a:solidFill>
                  <a:srgbClr val="000000"/>
                </a:solidFill>
              </a:rPr>
              <a:t> (American Friends Service Committee)</a:t>
            </a:r>
            <a:endParaRPr sz="13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endParaRPr sz="1400" b="1" dirty="0">
              <a:solidFill>
                <a:srgbClr val="000000"/>
              </a:solidFill>
            </a:endParaRPr>
          </a:p>
          <a:p>
            <a:pPr marL="0" marR="44135" lvl="0" indent="0" algn="l" rtl="0">
              <a:lnSpc>
                <a:spcPct val="150000"/>
              </a:lnSpc>
              <a:spcBef>
                <a:spcPts val="0"/>
              </a:spcBef>
              <a:spcAft>
                <a:spcPts val="0"/>
              </a:spcAft>
              <a:buClr>
                <a:schemeClr val="dk1"/>
              </a:buClr>
              <a:buSzPts val="1100"/>
              <a:buFont typeface="Arial"/>
              <a:buNone/>
            </a:pPr>
            <a:endParaRPr sz="1400" b="1" dirty="0">
              <a:solidFill>
                <a:srgbClr val="000000"/>
              </a:solidFill>
            </a:endParaRPr>
          </a:p>
          <a:p>
            <a:pPr marL="0" marR="44135" lvl="0" indent="0" algn="l" rtl="0">
              <a:lnSpc>
                <a:spcPct val="150000"/>
              </a:lnSpc>
              <a:spcBef>
                <a:spcPts val="0"/>
              </a:spcBef>
              <a:spcAft>
                <a:spcPts val="0"/>
              </a:spcAft>
              <a:buNone/>
            </a:pPr>
            <a:endParaRPr sz="1400" b="1" dirty="0">
              <a:solidFill>
                <a:srgbClr val="000000"/>
              </a:solidFill>
            </a:endParaRPr>
          </a:p>
          <a:p>
            <a:pPr marL="0" marR="44135" lvl="0" indent="0" algn="l" rtl="0">
              <a:lnSpc>
                <a:spcPct val="150000"/>
              </a:lnSpc>
              <a:spcBef>
                <a:spcPts val="0"/>
              </a:spcBef>
              <a:spcAft>
                <a:spcPts val="0"/>
              </a:spcAft>
              <a:buNone/>
            </a:pPr>
            <a:endParaRPr sz="1400" b="1" dirty="0">
              <a:solidFill>
                <a:srgbClr val="000000"/>
              </a:solidFill>
            </a:endParaRPr>
          </a:p>
          <a:p>
            <a:pPr marL="0" marR="44135" lvl="0" indent="0" algn="l" rtl="0">
              <a:lnSpc>
                <a:spcPct val="150000"/>
              </a:lnSpc>
              <a:spcBef>
                <a:spcPts val="0"/>
              </a:spcBef>
              <a:spcAft>
                <a:spcPts val="0"/>
              </a:spcAft>
              <a:buNone/>
            </a:pPr>
            <a:endParaRPr sz="1400" b="1" dirty="0">
              <a:solidFill>
                <a:srgbClr val="000000"/>
              </a:solidFill>
            </a:endParaRPr>
          </a:p>
          <a:p>
            <a:pPr marL="0" marR="44135" lvl="0" indent="0" algn="l" rtl="0">
              <a:lnSpc>
                <a:spcPct val="100000"/>
              </a:lnSpc>
              <a:spcBef>
                <a:spcPts val="1554"/>
              </a:spcBef>
              <a:spcAft>
                <a:spcPts val="0"/>
              </a:spcAft>
              <a:buNone/>
            </a:pPr>
            <a:endParaRPr sz="1300" b="1" dirty="0">
              <a:solidFill>
                <a:srgbClr val="9A609B"/>
              </a:solidFill>
            </a:endParaRPr>
          </a:p>
          <a:p>
            <a:pPr marL="0" marR="44135" lvl="0" indent="0" algn="l" rtl="0">
              <a:lnSpc>
                <a:spcPct val="100000"/>
              </a:lnSpc>
              <a:spcBef>
                <a:spcPts val="1554"/>
              </a:spcBef>
              <a:spcAft>
                <a:spcPts val="0"/>
              </a:spcAft>
              <a:buNone/>
            </a:pPr>
            <a:endParaRPr sz="1300" b="1" dirty="0">
              <a:solidFill>
                <a:srgbClr val="9A609B"/>
              </a:solidFill>
            </a:endParaRPr>
          </a:p>
          <a:p>
            <a:pPr marL="0" marR="44135" lvl="0" indent="0" algn="l" rtl="0">
              <a:lnSpc>
                <a:spcPct val="100000"/>
              </a:lnSpc>
              <a:spcBef>
                <a:spcPts val="1554"/>
              </a:spcBef>
              <a:spcAft>
                <a:spcPts val="0"/>
              </a:spcAft>
              <a:buNone/>
            </a:pPr>
            <a:endParaRPr sz="1300" b="1" dirty="0">
              <a:solidFill>
                <a:srgbClr val="9A609B"/>
              </a:solidFill>
            </a:endParaRPr>
          </a:p>
          <a:p>
            <a:pPr marL="457200" marR="44135" lvl="0" indent="0" algn="l" rtl="0">
              <a:lnSpc>
                <a:spcPct val="100000"/>
              </a:lnSpc>
              <a:spcBef>
                <a:spcPts val="1554"/>
              </a:spcBef>
              <a:spcAft>
                <a:spcPts val="0"/>
              </a:spcAft>
              <a:buNone/>
            </a:pPr>
            <a:endParaRPr sz="1300" dirty="0">
              <a:solidFill>
                <a:srgbClr val="9A609B"/>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133" name="Google Shape;13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0" y="0"/>
            <a:ext cx="9144000" cy="5988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Survey </a:t>
            </a:r>
            <a:endParaRPr b="1">
              <a:solidFill>
                <a:srgbClr val="FFFFFF"/>
              </a:solidFill>
            </a:endParaRPr>
          </a:p>
        </p:txBody>
      </p:sp>
      <p:sp>
        <p:nvSpPr>
          <p:cNvPr id="139" name="Google Shape;139;p24"/>
          <p:cNvSpPr txBox="1">
            <a:spLocks noGrp="1"/>
          </p:cNvSpPr>
          <p:nvPr>
            <p:ph type="body" idx="1"/>
          </p:nvPr>
        </p:nvSpPr>
        <p:spPr>
          <a:xfrm>
            <a:off x="311700" y="813675"/>
            <a:ext cx="8649300" cy="3728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solidFill>
                  <a:schemeClr val="dk1"/>
                </a:solidFill>
              </a:rPr>
              <a:t>Thank you for brightening the lives of people seeking safety in the U.S.</a:t>
            </a:r>
            <a:endParaRPr sz="1400" dirty="0">
              <a:solidFill>
                <a:schemeClr val="dk1"/>
              </a:solidFill>
            </a:endParaRPr>
          </a:p>
          <a:p>
            <a:pPr marL="0" lvl="0" indent="0" algn="l" rtl="0">
              <a:lnSpc>
                <a:spcPct val="100000"/>
              </a:lnSpc>
              <a:spcBef>
                <a:spcPts val="1600"/>
              </a:spcBef>
              <a:spcAft>
                <a:spcPts val="0"/>
              </a:spcAft>
              <a:buNone/>
            </a:pPr>
            <a:r>
              <a:rPr lang="en" sz="1400" dirty="0">
                <a:solidFill>
                  <a:srgbClr val="000000"/>
                </a:solidFill>
              </a:rPr>
              <a:t>Please let us know how the project went. It will only take </a:t>
            </a:r>
            <a:r>
              <a:rPr lang="en-US" sz="1400" dirty="0" smtClean="0">
                <a:solidFill>
                  <a:srgbClr val="000000"/>
                </a:solidFill>
              </a:rPr>
              <a:t>two</a:t>
            </a:r>
            <a:r>
              <a:rPr lang="en" sz="1400" dirty="0" smtClean="0">
                <a:solidFill>
                  <a:srgbClr val="000000"/>
                </a:solidFill>
              </a:rPr>
              <a:t> </a:t>
            </a:r>
            <a:r>
              <a:rPr lang="en" sz="1400" dirty="0">
                <a:solidFill>
                  <a:srgbClr val="000000"/>
                </a:solidFill>
              </a:rPr>
              <a:t>minutes and will be a great help for future planning. Thank you!</a:t>
            </a:r>
            <a:endParaRPr sz="1400" dirty="0">
              <a:solidFill>
                <a:srgbClr val="000000"/>
              </a:solidFill>
            </a:endParaRPr>
          </a:p>
          <a:p>
            <a:pPr marL="0" lvl="0" indent="0" algn="l" rtl="0">
              <a:lnSpc>
                <a:spcPct val="100000"/>
              </a:lnSpc>
              <a:spcBef>
                <a:spcPts val="1600"/>
              </a:spcBef>
              <a:spcAft>
                <a:spcPts val="0"/>
              </a:spcAft>
              <a:buNone/>
            </a:pPr>
            <a:r>
              <a:rPr lang="en" sz="1400" dirty="0">
                <a:solidFill>
                  <a:srgbClr val="000000"/>
                </a:solidFill>
              </a:rPr>
              <a:t>If you worked with a group, please designate one person to fill out the form on behalf of your group. </a:t>
            </a:r>
            <a:r>
              <a:rPr lang="en" sz="1400" u="sng" dirty="0">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https://docs.google.com/forms/d/1217FibT4shFg8qInfSipbNtClrpZ7-oQjywEa28PPck/edit</a:t>
            </a:r>
            <a:endParaRPr sz="1200" dirty="0">
              <a:solidFill>
                <a:schemeClr val="dk1"/>
              </a:solidFill>
            </a:endParaRPr>
          </a:p>
          <a:p>
            <a:pPr marL="0" lvl="0" indent="0" algn="ctr" rtl="0">
              <a:spcBef>
                <a:spcPts val="1600"/>
              </a:spcBef>
              <a:spcAft>
                <a:spcPts val="0"/>
              </a:spcAft>
              <a:buClr>
                <a:schemeClr val="dk1"/>
              </a:buClr>
              <a:buSzPts val="1100"/>
              <a:buFont typeface="Arial"/>
              <a:buNone/>
            </a:pPr>
            <a:r>
              <a:rPr lang="en" sz="1100" dirty="0">
                <a:solidFill>
                  <a:schemeClr val="dk1"/>
                </a:solidFill>
              </a:rPr>
              <a:t>💜💜💜</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en" sz="1200" dirty="0">
                <a:solidFill>
                  <a:schemeClr val="dk1"/>
                </a:solidFill>
              </a:rPr>
              <a:t>Thanks to the ICAS Social Justice Action Group for all their hard work to roll out this project!</a:t>
            </a:r>
            <a:endParaRPr sz="1200" dirty="0">
              <a:solidFill>
                <a:schemeClr val="dk1"/>
              </a:solidFill>
            </a:endParaRPr>
          </a:p>
          <a:p>
            <a:pPr marL="0" lvl="0" indent="0" algn="l" rtl="0">
              <a:spcBef>
                <a:spcPts val="1600"/>
              </a:spcBef>
              <a:spcAft>
                <a:spcPts val="0"/>
              </a:spcAft>
              <a:buClr>
                <a:schemeClr val="dk1"/>
              </a:buClr>
              <a:buSzPts val="1100"/>
              <a:buFont typeface="Arial"/>
              <a:buNone/>
            </a:pPr>
            <a:r>
              <a:rPr lang="en" sz="1200" dirty="0">
                <a:solidFill>
                  <a:schemeClr val="dk1"/>
                </a:solidFill>
              </a:rPr>
              <a:t>Beth Turetsky, Tahija Vikalo, and Sheila Sonnenschein, Co-chairs</a:t>
            </a:r>
            <a:endParaRPr sz="1200" dirty="0">
              <a:solidFill>
                <a:schemeClr val="dk1"/>
              </a:solidFill>
            </a:endParaRPr>
          </a:p>
          <a:p>
            <a:pPr marL="0" lvl="0" indent="0" algn="l" rtl="0">
              <a:spcBef>
                <a:spcPts val="1600"/>
              </a:spcBef>
              <a:spcAft>
                <a:spcPts val="0"/>
              </a:spcAft>
              <a:buClr>
                <a:schemeClr val="dk1"/>
              </a:buClr>
              <a:buSzPts val="1100"/>
              <a:buFont typeface="Arial"/>
              <a:buNone/>
            </a:pPr>
            <a:r>
              <a:rPr lang="en" sz="1200" dirty="0">
                <a:solidFill>
                  <a:schemeClr val="dk1"/>
                </a:solidFill>
              </a:rPr>
              <a:t>Rokeya Akhter, Nawal Ammar, Susanna Conradi, Carolyn Gordon, Heather Kaufman, Lama Rimawi, Leslie Melman, Vicki Rosal-Greif, Alison Schwartz, Debbie Weinstein, and Fattin Wekselman </a:t>
            </a:r>
            <a:endParaRPr sz="400" dirty="0">
              <a:solidFill>
                <a:schemeClr val="dk1"/>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p>
        </p:txBody>
      </p:sp>
      <p:sp>
        <p:nvSpPr>
          <p:cNvPr id="140" name="Google Shape;14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41" name="Google Shape;141;p24"/>
          <p:cNvPicPr preferRelativeResize="0"/>
          <p:nvPr/>
        </p:nvPicPr>
        <p:blipFill>
          <a:blip r:embed="rId4">
            <a:alphaModFix/>
          </a:blip>
          <a:stretch>
            <a:fillRect/>
          </a:stretch>
        </p:blipFill>
        <p:spPr>
          <a:xfrm>
            <a:off x="3609900" y="4484125"/>
            <a:ext cx="1924201" cy="572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0" y="0"/>
            <a:ext cx="9144000" cy="583200"/>
          </a:xfrm>
          <a:prstGeom prst="rect">
            <a:avLst/>
          </a:prstGeom>
          <a:solidFill>
            <a:srgbClr val="9A609B"/>
          </a:solidFill>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solidFill>
                  <a:srgbClr val="FFFFFF"/>
                </a:solidFill>
              </a:rPr>
              <a:t>Overview: Sadaqah/Tzedakah Day </a:t>
            </a:r>
            <a:r>
              <a:rPr lang="en" sz="2800" b="1" dirty="0" smtClean="0">
                <a:solidFill>
                  <a:srgbClr val="FFFFFF"/>
                </a:solidFill>
              </a:rPr>
              <a:t>2020</a:t>
            </a:r>
            <a:endParaRPr sz="4500" b="1" dirty="0">
              <a:solidFill>
                <a:srgbClr val="FFFFFF"/>
              </a:solidFill>
            </a:endParaRPr>
          </a:p>
        </p:txBody>
      </p:sp>
      <p:sp>
        <p:nvSpPr>
          <p:cNvPr id="64" name="Google Shape;64;p14"/>
          <p:cNvSpPr txBox="1">
            <a:spLocks noGrp="1"/>
          </p:cNvSpPr>
          <p:nvPr>
            <p:ph type="subTitle" idx="1"/>
          </p:nvPr>
        </p:nvSpPr>
        <p:spPr>
          <a:xfrm>
            <a:off x="116575" y="583200"/>
            <a:ext cx="8979300" cy="456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300" b="1" dirty="0">
              <a:solidFill>
                <a:srgbClr val="000000"/>
              </a:solidFill>
            </a:endParaRPr>
          </a:p>
          <a:p>
            <a:pPr marL="0" lvl="0" indent="0" algn="l" rtl="0">
              <a:lnSpc>
                <a:spcPct val="115000"/>
              </a:lnSpc>
              <a:spcBef>
                <a:spcPts val="0"/>
              </a:spcBef>
              <a:spcAft>
                <a:spcPts val="0"/>
              </a:spcAft>
              <a:buNone/>
            </a:pPr>
            <a:r>
              <a:rPr lang="en" sz="1300" dirty="0" smtClean="0">
                <a:solidFill>
                  <a:schemeClr val="dk1"/>
                </a:solidFill>
              </a:rPr>
              <a:t>One </a:t>
            </a:r>
            <a:r>
              <a:rPr lang="en" sz="1300" dirty="0">
                <a:solidFill>
                  <a:schemeClr val="dk1"/>
                </a:solidFill>
              </a:rPr>
              <a:t>of the Sisterhood of Salaam Shalom’s signature </a:t>
            </a:r>
            <a:r>
              <a:rPr lang="en" sz="1300" dirty="0" smtClean="0">
                <a:solidFill>
                  <a:schemeClr val="dk1"/>
                </a:solidFill>
              </a:rPr>
              <a:t>endeavors</a:t>
            </a:r>
            <a:r>
              <a:rPr lang="en" sz="1300" dirty="0">
                <a:solidFill>
                  <a:schemeClr val="dk1"/>
                </a:solidFill>
              </a:rPr>
              <a:t>, Sadaqah/Tzedakah Day, occurs annually around the Christmas season.</a:t>
            </a:r>
            <a:r>
              <a:rPr lang="en" sz="1300" dirty="0">
                <a:solidFill>
                  <a:srgbClr val="000000"/>
                </a:solidFill>
              </a:rPr>
              <a:t> </a:t>
            </a:r>
            <a:r>
              <a:rPr lang="en" sz="1300" dirty="0">
                <a:solidFill>
                  <a:schemeClr val="dk1"/>
                </a:solidFill>
              </a:rPr>
              <a:t>In Islam, </a:t>
            </a:r>
            <a:r>
              <a:rPr lang="en" sz="1300" b="1" dirty="0">
                <a:solidFill>
                  <a:schemeClr val="dk1"/>
                </a:solidFill>
              </a:rPr>
              <a:t>Sadaqah </a:t>
            </a:r>
            <a:r>
              <a:rPr lang="en" sz="1300" dirty="0">
                <a:solidFill>
                  <a:schemeClr val="dk1"/>
                </a:solidFill>
              </a:rPr>
              <a:t>is voluntary charity and a virtuous deed. </a:t>
            </a:r>
            <a:r>
              <a:rPr lang="en" sz="1300" dirty="0" smtClean="0">
                <a:solidFill>
                  <a:schemeClr val="dk1"/>
                </a:solidFill>
              </a:rPr>
              <a:t>In </a:t>
            </a:r>
            <a:r>
              <a:rPr lang="en" sz="1300" dirty="0">
                <a:solidFill>
                  <a:schemeClr val="dk1"/>
                </a:solidFill>
              </a:rPr>
              <a:t>Judaism, </a:t>
            </a:r>
            <a:r>
              <a:rPr lang="en" sz="1300" b="1" dirty="0">
                <a:solidFill>
                  <a:schemeClr val="dk1"/>
                </a:solidFill>
              </a:rPr>
              <a:t>Tzedakah </a:t>
            </a:r>
            <a:r>
              <a:rPr lang="en" sz="1300" dirty="0">
                <a:solidFill>
                  <a:schemeClr val="dk1"/>
                </a:solidFill>
              </a:rPr>
              <a:t>derives from the Hebrew root tz/d/k and literally means “justice</a:t>
            </a:r>
            <a:r>
              <a:rPr lang="en" sz="1300" dirty="0" smtClean="0">
                <a:solidFill>
                  <a:schemeClr val="dk1"/>
                </a:solidFill>
              </a:rPr>
              <a:t>.”</a:t>
            </a:r>
            <a:endParaRPr lang="en-US" sz="1300" dirty="0" smtClean="0">
              <a:solidFill>
                <a:schemeClr val="dk1"/>
              </a:solidFill>
            </a:endParaRPr>
          </a:p>
          <a:p>
            <a:pPr marL="0" lvl="0" indent="0" algn="l" rtl="0">
              <a:lnSpc>
                <a:spcPct val="115000"/>
              </a:lnSpc>
              <a:spcBef>
                <a:spcPts val="0"/>
              </a:spcBef>
              <a:spcAft>
                <a:spcPts val="0"/>
              </a:spcAft>
              <a:buNone/>
            </a:pPr>
            <a:endParaRPr sz="1300" dirty="0">
              <a:solidFill>
                <a:schemeClr val="dk1"/>
              </a:solidFill>
            </a:endParaRPr>
          </a:p>
          <a:p>
            <a:pPr marL="0" lvl="0" indent="0" algn="l" rtl="0">
              <a:lnSpc>
                <a:spcPct val="115000"/>
              </a:lnSpc>
              <a:spcBef>
                <a:spcPts val="0"/>
              </a:spcBef>
              <a:spcAft>
                <a:spcPts val="0"/>
              </a:spcAft>
              <a:buNone/>
            </a:pPr>
            <a:r>
              <a:rPr lang="en-US" sz="1300" dirty="0" smtClean="0">
                <a:solidFill>
                  <a:srgbClr val="000000"/>
                </a:solidFill>
              </a:rPr>
              <a:t>As a suggested project for </a:t>
            </a:r>
            <a:r>
              <a:rPr lang="en-US" sz="1300" dirty="0" err="1" smtClean="0">
                <a:solidFill>
                  <a:srgbClr val="000000"/>
                </a:solidFill>
              </a:rPr>
              <a:t>Sadaqah</a:t>
            </a:r>
            <a:r>
              <a:rPr lang="en-US" sz="1300" dirty="0" smtClean="0">
                <a:solidFill>
                  <a:srgbClr val="000000"/>
                </a:solidFill>
              </a:rPr>
              <a:t>/</a:t>
            </a:r>
            <a:r>
              <a:rPr lang="en-US" sz="1300" dirty="0" err="1" smtClean="0">
                <a:solidFill>
                  <a:srgbClr val="000000"/>
                </a:solidFill>
              </a:rPr>
              <a:t>Tzedakah</a:t>
            </a:r>
            <a:r>
              <a:rPr lang="en-US" sz="1300" dirty="0" smtClean="0">
                <a:solidFill>
                  <a:srgbClr val="000000"/>
                </a:solidFill>
              </a:rPr>
              <a:t> Day 2020, </a:t>
            </a:r>
            <a:r>
              <a:rPr lang="en-US" sz="1300" dirty="0">
                <a:solidFill>
                  <a:srgbClr val="000000"/>
                </a:solidFill>
              </a:rPr>
              <a:t>t</a:t>
            </a:r>
            <a:r>
              <a:rPr lang="en" sz="1300" dirty="0" smtClean="0">
                <a:solidFill>
                  <a:srgbClr val="000000"/>
                </a:solidFill>
              </a:rPr>
              <a:t>he </a:t>
            </a:r>
            <a:r>
              <a:rPr lang="en-US" sz="1300" dirty="0" smtClean="0">
                <a:solidFill>
                  <a:srgbClr val="000000"/>
                </a:solidFill>
              </a:rPr>
              <a:t>Sisterhood’s </a:t>
            </a:r>
            <a:r>
              <a:rPr lang="en" sz="1300" b="1" dirty="0" smtClean="0">
                <a:solidFill>
                  <a:srgbClr val="000000"/>
                </a:solidFill>
              </a:rPr>
              <a:t>Immigrant </a:t>
            </a:r>
            <a:r>
              <a:rPr lang="en" sz="1300" b="1" dirty="0">
                <a:solidFill>
                  <a:srgbClr val="000000"/>
                </a:solidFill>
              </a:rPr>
              <a:t>Communities Advocacy and Support (ICAS) Social Justice Action </a:t>
            </a:r>
            <a:r>
              <a:rPr lang="en" sz="1300" b="1" dirty="0" smtClean="0">
                <a:solidFill>
                  <a:srgbClr val="000000"/>
                </a:solidFill>
              </a:rPr>
              <a:t>Group</a:t>
            </a:r>
            <a:r>
              <a:rPr lang="en-US" sz="1300" b="1" dirty="0" smtClean="0">
                <a:solidFill>
                  <a:srgbClr val="000000"/>
                </a:solidFill>
              </a:rPr>
              <a:t>*</a:t>
            </a:r>
            <a:r>
              <a:rPr lang="en" sz="1300" dirty="0" smtClean="0">
                <a:solidFill>
                  <a:srgbClr val="000000"/>
                </a:solidFill>
              </a:rPr>
              <a:t> </a:t>
            </a:r>
            <a:r>
              <a:rPr lang="en-US" sz="1300" dirty="0" smtClean="0">
                <a:solidFill>
                  <a:srgbClr val="000000"/>
                </a:solidFill>
              </a:rPr>
              <a:t>is partnering with </a:t>
            </a:r>
            <a:r>
              <a:rPr lang="en-US" sz="1300" dirty="0" smtClean="0">
                <a:solidFill>
                  <a:srgbClr val="000000"/>
                </a:solidFill>
                <a:hlinkClick r:id="rId3"/>
              </a:rPr>
              <a:t>Lutheran Immigration and Refugee Service</a:t>
            </a:r>
            <a:r>
              <a:rPr lang="en-US" sz="1300" dirty="0" smtClean="0">
                <a:solidFill>
                  <a:srgbClr val="000000"/>
                </a:solidFill>
              </a:rPr>
              <a:t> (LIRS) in their </a:t>
            </a:r>
            <a:r>
              <a:rPr lang="en-US" sz="1300" dirty="0" smtClean="0">
                <a:solidFill>
                  <a:srgbClr val="000000"/>
                </a:solidFill>
                <a:hlinkClick r:id="rId4"/>
              </a:rPr>
              <a:t>Hope for the Holidays </a:t>
            </a:r>
            <a:r>
              <a:rPr lang="en-US" sz="1300" dirty="0" smtClean="0">
                <a:solidFill>
                  <a:srgbClr val="000000"/>
                </a:solidFill>
              </a:rPr>
              <a:t>project, which will</a:t>
            </a:r>
            <a:r>
              <a:rPr lang="en" sz="1300" dirty="0" smtClean="0">
                <a:solidFill>
                  <a:srgbClr val="000000"/>
                </a:solidFill>
              </a:rPr>
              <a:t> </a:t>
            </a:r>
            <a:r>
              <a:rPr lang="en" sz="1300" dirty="0">
                <a:solidFill>
                  <a:srgbClr val="000000"/>
                </a:solidFill>
              </a:rPr>
              <a:t>raise </a:t>
            </a:r>
            <a:r>
              <a:rPr lang="en" sz="1300" dirty="0" smtClean="0">
                <a:solidFill>
                  <a:srgbClr val="000000"/>
                </a:solidFill>
              </a:rPr>
              <a:t>awareness</a:t>
            </a:r>
            <a:r>
              <a:rPr lang="en-US" sz="1300" dirty="0" smtClean="0">
                <a:solidFill>
                  <a:srgbClr val="000000"/>
                </a:solidFill>
              </a:rPr>
              <a:t> of</a:t>
            </a:r>
            <a:r>
              <a:rPr lang="en" sz="1300" dirty="0" smtClean="0">
                <a:solidFill>
                  <a:srgbClr val="000000"/>
                </a:solidFill>
              </a:rPr>
              <a:t> </a:t>
            </a:r>
            <a:r>
              <a:rPr lang="en" sz="1300" dirty="0">
                <a:solidFill>
                  <a:srgbClr val="000000"/>
                </a:solidFill>
              </a:rPr>
              <a:t>and brighten the lives of adults, children, and </a:t>
            </a:r>
            <a:r>
              <a:rPr lang="en" sz="1300" dirty="0" smtClean="0">
                <a:solidFill>
                  <a:srgbClr val="000000"/>
                </a:solidFill>
              </a:rPr>
              <a:t>families</a:t>
            </a:r>
            <a:r>
              <a:rPr lang="en-US" sz="1300" dirty="0">
                <a:solidFill>
                  <a:srgbClr val="000000"/>
                </a:solidFill>
              </a:rPr>
              <a:t> </a:t>
            </a:r>
            <a:r>
              <a:rPr lang="en-US" sz="1300" dirty="0" smtClean="0">
                <a:solidFill>
                  <a:srgbClr val="000000"/>
                </a:solidFill>
              </a:rPr>
              <a:t>who are seeking asylum and</a:t>
            </a:r>
            <a:r>
              <a:rPr lang="en" sz="1300" dirty="0" smtClean="0">
                <a:solidFill>
                  <a:srgbClr val="000000"/>
                </a:solidFill>
              </a:rPr>
              <a:t> </a:t>
            </a:r>
            <a:r>
              <a:rPr lang="en" sz="1300" dirty="0" smtClean="0">
                <a:solidFill>
                  <a:schemeClr val="dk1"/>
                </a:solidFill>
              </a:rPr>
              <a:t>impacted </a:t>
            </a:r>
            <a:r>
              <a:rPr lang="en" sz="1300" dirty="0">
                <a:solidFill>
                  <a:schemeClr val="dk1"/>
                </a:solidFill>
              </a:rPr>
              <a:t>by the immigration detention </a:t>
            </a:r>
            <a:r>
              <a:rPr lang="en" sz="1300" dirty="0" smtClean="0">
                <a:solidFill>
                  <a:schemeClr val="dk1"/>
                </a:solidFill>
              </a:rPr>
              <a:t>system</a:t>
            </a:r>
            <a:r>
              <a:rPr lang="en-US" sz="1300" dirty="0" smtClean="0">
                <a:solidFill>
                  <a:schemeClr val="dk1"/>
                </a:solidFill>
              </a:rPr>
              <a:t>.</a:t>
            </a:r>
          </a:p>
          <a:p>
            <a:pPr marL="0" lvl="0" indent="0" algn="l" rtl="0">
              <a:lnSpc>
                <a:spcPct val="115000"/>
              </a:lnSpc>
              <a:spcBef>
                <a:spcPts val="0"/>
              </a:spcBef>
              <a:spcAft>
                <a:spcPts val="0"/>
              </a:spcAft>
              <a:buNone/>
            </a:pPr>
            <a:endParaRPr lang="en-US" sz="1300" dirty="0">
              <a:solidFill>
                <a:schemeClr val="dk1"/>
              </a:solidFill>
            </a:endParaRPr>
          </a:p>
          <a:p>
            <a:pPr marL="0" lvl="0" indent="0" algn="l" rtl="0">
              <a:lnSpc>
                <a:spcPct val="115000"/>
              </a:lnSpc>
              <a:spcBef>
                <a:spcPts val="0"/>
              </a:spcBef>
              <a:spcAft>
                <a:spcPts val="0"/>
              </a:spcAft>
              <a:buNone/>
            </a:pPr>
            <a:r>
              <a:rPr lang="en-US" sz="1300" dirty="0" smtClean="0">
                <a:solidFill>
                  <a:schemeClr val="dk1"/>
                </a:solidFill>
              </a:rPr>
              <a:t>This project offers four key ways for </a:t>
            </a:r>
            <a:r>
              <a:rPr lang="en-US" sz="1300" u="sng" dirty="0" smtClean="0">
                <a:solidFill>
                  <a:schemeClr val="dk1"/>
                </a:solidFill>
              </a:rPr>
              <a:t>all</a:t>
            </a:r>
            <a:r>
              <a:rPr lang="en-US" sz="1300" dirty="0" smtClean="0">
                <a:solidFill>
                  <a:schemeClr val="dk1"/>
                </a:solidFill>
              </a:rPr>
              <a:t> Sisterhood members to get involved:</a:t>
            </a:r>
          </a:p>
          <a:p>
            <a:pPr marL="285750" lvl="0" indent="-285750" algn="l" rtl="0">
              <a:lnSpc>
                <a:spcPct val="115000"/>
              </a:lnSpc>
              <a:spcBef>
                <a:spcPts val="0"/>
              </a:spcBef>
              <a:spcAft>
                <a:spcPts val="0"/>
              </a:spcAft>
              <a:buFontTx/>
              <a:buChar char="-"/>
            </a:pPr>
            <a:r>
              <a:rPr lang="en-US" sz="1300" dirty="0" smtClean="0">
                <a:solidFill>
                  <a:schemeClr val="dk1"/>
                </a:solidFill>
              </a:rPr>
              <a:t>Create greeting cards and write messages of hope to asylum seekers and refugees.</a:t>
            </a:r>
          </a:p>
          <a:p>
            <a:pPr marL="285750" lvl="0" indent="-285750" algn="l" rtl="0">
              <a:lnSpc>
                <a:spcPct val="115000"/>
              </a:lnSpc>
              <a:spcBef>
                <a:spcPts val="0"/>
              </a:spcBef>
              <a:spcAft>
                <a:spcPts val="0"/>
              </a:spcAft>
              <a:buFontTx/>
              <a:buChar char="-"/>
            </a:pPr>
            <a:r>
              <a:rPr lang="en-US" sz="1300" dirty="0" smtClean="0">
                <a:solidFill>
                  <a:schemeClr val="dk1"/>
                </a:solidFill>
              </a:rPr>
              <a:t>Donate to help purchase gifts for children currently in detention.</a:t>
            </a:r>
          </a:p>
          <a:p>
            <a:pPr marL="285750" lvl="0" indent="-285750" algn="l" rtl="0">
              <a:lnSpc>
                <a:spcPct val="115000"/>
              </a:lnSpc>
              <a:spcBef>
                <a:spcPts val="0"/>
              </a:spcBef>
              <a:spcAft>
                <a:spcPts val="0"/>
              </a:spcAft>
              <a:buFontTx/>
              <a:buChar char="-"/>
            </a:pPr>
            <a:r>
              <a:rPr lang="en-US" sz="1300" dirty="0" smtClean="0">
                <a:solidFill>
                  <a:schemeClr val="dk1"/>
                </a:solidFill>
              </a:rPr>
              <a:t>Advocate through signing LIRS’ “End the Detention of Families and Children” </a:t>
            </a:r>
            <a:r>
              <a:rPr lang="en-US" sz="1300" dirty="0" smtClean="0">
                <a:solidFill>
                  <a:schemeClr val="dk1"/>
                </a:solidFill>
                <a:hlinkClick r:id="rId5"/>
              </a:rPr>
              <a:t>petition</a:t>
            </a:r>
            <a:r>
              <a:rPr lang="en-US" sz="1300" dirty="0" smtClean="0">
                <a:solidFill>
                  <a:schemeClr val="dk1"/>
                </a:solidFill>
              </a:rPr>
              <a:t>.</a:t>
            </a:r>
          </a:p>
          <a:p>
            <a:pPr marL="285750" lvl="0" indent="-285750" algn="l" rtl="0">
              <a:lnSpc>
                <a:spcPct val="115000"/>
              </a:lnSpc>
              <a:spcBef>
                <a:spcPts val="0"/>
              </a:spcBef>
              <a:spcAft>
                <a:spcPts val="0"/>
              </a:spcAft>
              <a:buFontTx/>
              <a:buChar char="-"/>
            </a:pPr>
            <a:r>
              <a:rPr lang="en-US" sz="1300" dirty="0" smtClean="0">
                <a:solidFill>
                  <a:schemeClr val="dk1"/>
                </a:solidFill>
              </a:rPr>
              <a:t>Educate yourself to become a better advocate for immigrants and asylum seekers in the U.S.</a:t>
            </a:r>
          </a:p>
          <a:p>
            <a:pPr marL="285750" lvl="0" indent="-285750" algn="l" rtl="0">
              <a:lnSpc>
                <a:spcPct val="115000"/>
              </a:lnSpc>
              <a:spcBef>
                <a:spcPts val="0"/>
              </a:spcBef>
              <a:spcAft>
                <a:spcPts val="0"/>
              </a:spcAft>
              <a:buFontTx/>
              <a:buChar char="-"/>
            </a:pPr>
            <a:endParaRPr lang="en-US" sz="1300" b="1" dirty="0">
              <a:solidFill>
                <a:srgbClr val="800000"/>
              </a:solidFill>
            </a:endParaRPr>
          </a:p>
          <a:p>
            <a:pPr marL="0" lvl="0" indent="0" rtl="0">
              <a:lnSpc>
                <a:spcPct val="115000"/>
              </a:lnSpc>
              <a:spcBef>
                <a:spcPts val="0"/>
              </a:spcBef>
              <a:spcAft>
                <a:spcPts val="0"/>
              </a:spcAft>
            </a:pPr>
            <a:r>
              <a:rPr lang="en-US" sz="1300" b="1" dirty="0" smtClean="0">
                <a:solidFill>
                  <a:srgbClr val="800000"/>
                </a:solidFill>
              </a:rPr>
              <a:t>Read on for details!</a:t>
            </a:r>
            <a:endParaRPr lang="en-US" sz="1300" b="1" dirty="0">
              <a:solidFill>
                <a:schemeClr val="dk1"/>
              </a:solidFill>
            </a:endParaRPr>
          </a:p>
          <a:p>
            <a:pPr marL="0" lvl="0" indent="0" rtl="0">
              <a:lnSpc>
                <a:spcPct val="115000"/>
              </a:lnSpc>
              <a:spcBef>
                <a:spcPts val="0"/>
              </a:spcBef>
              <a:spcAft>
                <a:spcPts val="0"/>
              </a:spcAft>
              <a:buNone/>
            </a:pPr>
            <a:r>
              <a:rPr lang="en-US" sz="1200" i="1" dirty="0" smtClean="0">
                <a:solidFill>
                  <a:srgbClr val="000000"/>
                </a:solidFill>
              </a:rPr>
              <a:t>*</a:t>
            </a:r>
            <a:r>
              <a:rPr lang="en" sz="1200" i="1" dirty="0" smtClean="0">
                <a:solidFill>
                  <a:srgbClr val="000000"/>
                </a:solidFill>
              </a:rPr>
              <a:t>ICAS </a:t>
            </a:r>
            <a:r>
              <a:rPr lang="en" sz="1200" i="1" dirty="0">
                <a:solidFill>
                  <a:srgbClr val="000000"/>
                </a:solidFill>
              </a:rPr>
              <a:t>works to alleviate and prevent injustices that impact immigrant communities by engaging the Sisterhood in advocacy, education, and assistance initiatives. </a:t>
            </a:r>
            <a:endParaRPr sz="1200" i="1" dirty="0">
              <a:solidFill>
                <a:srgbClr val="000000"/>
              </a:solidFill>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0" y="0"/>
            <a:ext cx="9144000" cy="523500"/>
          </a:xfrm>
          <a:prstGeom prst="rect">
            <a:avLst/>
          </a:prstGeom>
          <a:solidFill>
            <a:srgbClr val="9A609B"/>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rPr>
              <a:t>          A Service, Learning, and Advocacy Initiative</a:t>
            </a:r>
            <a:endParaRPr b="1">
              <a:solidFill>
                <a:schemeClr val="lt1"/>
              </a:solidFill>
            </a:endParaRPr>
          </a:p>
        </p:txBody>
      </p:sp>
      <p:sp>
        <p:nvSpPr>
          <p:cNvPr id="71" name="Google Shape;71;p15"/>
          <p:cNvSpPr txBox="1">
            <a:spLocks noGrp="1"/>
          </p:cNvSpPr>
          <p:nvPr>
            <p:ph type="body" idx="1"/>
          </p:nvPr>
        </p:nvSpPr>
        <p:spPr>
          <a:xfrm>
            <a:off x="0" y="523500"/>
            <a:ext cx="9144000" cy="4620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dirty="0">
                <a:solidFill>
                  <a:srgbClr val="000000"/>
                </a:solidFill>
              </a:rPr>
              <a:t>What’s in this toolkit?</a:t>
            </a:r>
            <a:endParaRPr sz="2400" b="1" dirty="0">
              <a:solidFill>
                <a:srgbClr val="000000"/>
              </a:solidFill>
            </a:endParaRPr>
          </a:p>
          <a:p>
            <a:pPr marL="0" lvl="0" indent="0" algn="l" rtl="0">
              <a:lnSpc>
                <a:spcPct val="115000"/>
              </a:lnSpc>
              <a:spcBef>
                <a:spcPts val="0"/>
              </a:spcBef>
              <a:spcAft>
                <a:spcPts val="0"/>
              </a:spcAft>
              <a:buNone/>
            </a:pPr>
            <a:r>
              <a:rPr lang="en" sz="1700" b="1" dirty="0">
                <a:solidFill>
                  <a:srgbClr val="9A609B"/>
                </a:solidFill>
              </a:rPr>
              <a:t>Ways You Can Participate:</a:t>
            </a:r>
            <a:endParaRPr sz="1700" b="1" dirty="0">
              <a:solidFill>
                <a:srgbClr val="9A609B"/>
              </a:solidFill>
            </a:endParaRPr>
          </a:p>
          <a:p>
            <a:pPr marL="0" lvl="0" indent="0">
              <a:lnSpc>
                <a:spcPct val="100000"/>
              </a:lnSpc>
              <a:buNone/>
            </a:pPr>
            <a:r>
              <a:rPr lang="en" sz="1300" b="1" dirty="0">
                <a:solidFill>
                  <a:srgbClr val="000000"/>
                </a:solidFill>
              </a:rPr>
              <a:t>Create or buy</a:t>
            </a:r>
            <a:r>
              <a:rPr lang="en" sz="1300" dirty="0">
                <a:solidFill>
                  <a:srgbClr val="000000"/>
                </a:solidFill>
              </a:rPr>
              <a:t> cards of hope and encouragement for the adults and children in detention</a:t>
            </a:r>
            <a:r>
              <a:rPr lang="en" sz="1300" b="1" dirty="0" smtClean="0">
                <a:solidFill>
                  <a:srgbClr val="000000"/>
                </a:solidFill>
              </a:rPr>
              <a:t>*</a:t>
            </a:r>
            <a:r>
              <a:rPr lang="mr-IN" sz="1300" dirty="0" smtClean="0">
                <a:solidFill>
                  <a:srgbClr val="000000"/>
                </a:solidFill>
              </a:rPr>
              <a:t>……</a:t>
            </a:r>
            <a:r>
              <a:rPr lang="en-US" sz="1300" dirty="0" smtClean="0">
                <a:solidFill>
                  <a:srgbClr val="000000"/>
                </a:solidFill>
              </a:rPr>
              <a:t>.</a:t>
            </a:r>
            <a:r>
              <a:rPr lang="en-US" sz="1300" b="1" dirty="0" smtClean="0">
                <a:solidFill>
                  <a:srgbClr val="000000"/>
                </a:solidFill>
              </a:rPr>
              <a:t>Slides 4-5</a:t>
            </a:r>
            <a:r>
              <a:rPr lang="en" sz="1300" b="1" dirty="0" smtClean="0">
                <a:solidFill>
                  <a:srgbClr val="9A609B"/>
                </a:solidFill>
              </a:rPr>
              <a:t> </a:t>
            </a:r>
            <a:endParaRPr lang="en-US" sz="1300" b="1" dirty="0" smtClean="0">
              <a:solidFill>
                <a:srgbClr val="9A609B"/>
              </a:solidFill>
            </a:endParaRPr>
          </a:p>
          <a:p>
            <a:pPr marL="0" lvl="0" indent="0">
              <a:lnSpc>
                <a:spcPct val="100000"/>
              </a:lnSpc>
              <a:buNone/>
            </a:pPr>
            <a:r>
              <a:rPr lang="en" sz="1300" b="1" dirty="0">
                <a:solidFill>
                  <a:schemeClr val="dk1"/>
                </a:solidFill>
              </a:rPr>
              <a:t>Donate</a:t>
            </a:r>
            <a:r>
              <a:rPr lang="en" sz="1300" dirty="0">
                <a:solidFill>
                  <a:schemeClr val="dk1"/>
                </a:solidFill>
              </a:rPr>
              <a:t> so that every detained child receives a special gift</a:t>
            </a:r>
            <a:r>
              <a:rPr lang="en" sz="1300" dirty="0" smtClean="0">
                <a:solidFill>
                  <a:schemeClr val="dk1"/>
                </a:solidFill>
              </a:rPr>
              <a:t>……………………………………</a:t>
            </a:r>
            <a:r>
              <a:rPr lang="mr-IN" sz="1300" dirty="0" smtClean="0">
                <a:solidFill>
                  <a:schemeClr val="dk1"/>
                </a:solidFill>
              </a:rPr>
              <a:t>……</a:t>
            </a:r>
            <a:r>
              <a:rPr lang="en-US" sz="1300" dirty="0" smtClean="0">
                <a:solidFill>
                  <a:schemeClr val="dk1"/>
                </a:solidFill>
              </a:rPr>
              <a:t>.</a:t>
            </a:r>
            <a:r>
              <a:rPr lang="en-US" sz="1300" b="1" dirty="0" smtClean="0">
                <a:solidFill>
                  <a:schemeClr val="dk1"/>
                </a:solidFill>
              </a:rPr>
              <a:t>Slide 6</a:t>
            </a:r>
          </a:p>
          <a:p>
            <a:pPr marL="0" indent="0">
              <a:lnSpc>
                <a:spcPct val="100000"/>
              </a:lnSpc>
              <a:buNone/>
            </a:pPr>
            <a:r>
              <a:rPr lang="en" sz="1300" b="1" dirty="0">
                <a:solidFill>
                  <a:srgbClr val="000000"/>
                </a:solidFill>
              </a:rPr>
              <a:t>Advocate</a:t>
            </a:r>
            <a:r>
              <a:rPr lang="en" sz="1300" dirty="0">
                <a:solidFill>
                  <a:srgbClr val="000000"/>
                </a:solidFill>
              </a:rPr>
              <a:t> for children and families in detention centers</a:t>
            </a:r>
            <a:r>
              <a:rPr lang="en" sz="1300" dirty="0" smtClean="0">
                <a:solidFill>
                  <a:srgbClr val="000000"/>
                </a:solidFill>
              </a:rPr>
              <a:t>………………………………………</a:t>
            </a:r>
            <a:r>
              <a:rPr lang="mr-IN" sz="1300" dirty="0" smtClean="0">
                <a:solidFill>
                  <a:srgbClr val="000000"/>
                </a:solidFill>
              </a:rPr>
              <a:t>……</a:t>
            </a:r>
            <a:r>
              <a:rPr lang="en-US" sz="1300" dirty="0" smtClean="0">
                <a:solidFill>
                  <a:srgbClr val="000000"/>
                </a:solidFill>
              </a:rPr>
              <a:t>..</a:t>
            </a:r>
            <a:r>
              <a:rPr lang="en-US" sz="1300" b="1" dirty="0" smtClean="0">
                <a:solidFill>
                  <a:srgbClr val="000000"/>
                </a:solidFill>
              </a:rPr>
              <a:t>Slide 7</a:t>
            </a:r>
          </a:p>
          <a:p>
            <a:pPr marL="0" lvl="0" indent="0" algn="l" rtl="0">
              <a:lnSpc>
                <a:spcPct val="100000"/>
              </a:lnSpc>
              <a:spcBef>
                <a:spcPts val="0"/>
              </a:spcBef>
              <a:spcAft>
                <a:spcPts val="0"/>
              </a:spcAft>
              <a:buNone/>
            </a:pPr>
            <a:r>
              <a:rPr lang="en" sz="1300" b="1" dirty="0" smtClean="0">
                <a:solidFill>
                  <a:srgbClr val="000000"/>
                </a:solidFill>
              </a:rPr>
              <a:t>Educate</a:t>
            </a:r>
            <a:r>
              <a:rPr lang="en" sz="1300" dirty="0" smtClean="0">
                <a:solidFill>
                  <a:srgbClr val="000000"/>
                </a:solidFill>
              </a:rPr>
              <a:t> </a:t>
            </a:r>
            <a:r>
              <a:rPr lang="en" sz="1300" dirty="0">
                <a:solidFill>
                  <a:srgbClr val="000000"/>
                </a:solidFill>
              </a:rPr>
              <a:t>yourself and others about immigration detention</a:t>
            </a:r>
            <a:r>
              <a:rPr lang="en" sz="1300" dirty="0" smtClean="0">
                <a:solidFill>
                  <a:srgbClr val="000000"/>
                </a:solidFill>
              </a:rPr>
              <a:t>……………………………………</a:t>
            </a:r>
            <a:r>
              <a:rPr lang="mr-IN" sz="1300" dirty="0" smtClean="0">
                <a:solidFill>
                  <a:srgbClr val="000000"/>
                </a:solidFill>
              </a:rPr>
              <a:t>……</a:t>
            </a:r>
            <a:r>
              <a:rPr lang="en-US" sz="1300" dirty="0" smtClean="0">
                <a:solidFill>
                  <a:srgbClr val="000000"/>
                </a:solidFill>
              </a:rPr>
              <a:t>...</a:t>
            </a:r>
            <a:r>
              <a:rPr lang="en-US" sz="1300" b="1" dirty="0" smtClean="0">
                <a:solidFill>
                  <a:srgbClr val="000000"/>
                </a:solidFill>
              </a:rPr>
              <a:t>Slides 8-9</a:t>
            </a:r>
            <a:endParaRPr lang="en-US" sz="1300" b="1" dirty="0">
              <a:solidFill>
                <a:srgbClr val="000000"/>
              </a:solidFill>
            </a:endParaRPr>
          </a:p>
          <a:p>
            <a:pPr marL="0" lvl="0" indent="0" algn="l" rtl="0">
              <a:lnSpc>
                <a:spcPct val="100000"/>
              </a:lnSpc>
              <a:spcBef>
                <a:spcPts val="0"/>
              </a:spcBef>
              <a:spcAft>
                <a:spcPts val="0"/>
              </a:spcAft>
              <a:buNone/>
            </a:pPr>
            <a:r>
              <a:rPr lang="en" sz="1300" b="1" dirty="0" smtClean="0">
                <a:solidFill>
                  <a:schemeClr val="dk1"/>
                </a:solidFill>
              </a:rPr>
              <a:t>Additional </a:t>
            </a:r>
            <a:r>
              <a:rPr lang="en" sz="1300" b="1" dirty="0">
                <a:solidFill>
                  <a:schemeClr val="dk1"/>
                </a:solidFill>
              </a:rPr>
              <a:t>Ways to Assist, Learn, and Take Action</a:t>
            </a:r>
            <a:r>
              <a:rPr lang="en" sz="1300" dirty="0" smtClean="0">
                <a:solidFill>
                  <a:srgbClr val="0D0D0D"/>
                </a:solidFill>
              </a:rPr>
              <a:t>……………………………………...…</a:t>
            </a:r>
            <a:r>
              <a:rPr lang="mr-IN" sz="1300" dirty="0" smtClean="0">
                <a:solidFill>
                  <a:srgbClr val="0D0D0D"/>
                </a:solidFill>
              </a:rPr>
              <a:t>……</a:t>
            </a:r>
            <a:r>
              <a:rPr lang="en-US" sz="1300" dirty="0" smtClean="0">
                <a:solidFill>
                  <a:srgbClr val="0D0D0D"/>
                </a:solidFill>
              </a:rPr>
              <a:t>..</a:t>
            </a:r>
            <a:r>
              <a:rPr lang="en-US" sz="1300" b="1" dirty="0" smtClean="0">
                <a:solidFill>
                  <a:srgbClr val="0D0D0D"/>
                </a:solidFill>
              </a:rPr>
              <a:t>Slides </a:t>
            </a:r>
            <a:r>
              <a:rPr lang="en-US" sz="1300" b="1" dirty="0" smtClean="0">
                <a:solidFill>
                  <a:schemeClr val="tx1">
                    <a:lumMod val="95000"/>
                    <a:lumOff val="5000"/>
                  </a:schemeClr>
                </a:solidFill>
              </a:rPr>
              <a:t>10-11</a:t>
            </a:r>
          </a:p>
          <a:p>
            <a:pPr marL="0" lvl="0" indent="0" algn="l" rtl="0">
              <a:lnSpc>
                <a:spcPct val="100000"/>
              </a:lnSpc>
              <a:spcBef>
                <a:spcPts val="0"/>
              </a:spcBef>
              <a:spcAft>
                <a:spcPts val="0"/>
              </a:spcAft>
              <a:buNone/>
            </a:pPr>
            <a:r>
              <a:rPr lang="en" sz="1300" b="1" dirty="0" smtClean="0">
                <a:solidFill>
                  <a:srgbClr val="000000"/>
                </a:solidFill>
              </a:rPr>
              <a:t>Project </a:t>
            </a:r>
            <a:r>
              <a:rPr lang="en" sz="1300" b="1" dirty="0">
                <a:solidFill>
                  <a:srgbClr val="000000"/>
                </a:solidFill>
              </a:rPr>
              <a:t>Survey</a:t>
            </a:r>
            <a:r>
              <a:rPr lang="en" sz="1300" dirty="0" smtClean="0">
                <a:solidFill>
                  <a:srgbClr val="000000"/>
                </a:solidFill>
              </a:rPr>
              <a:t>……………………………………………………………………………………</a:t>
            </a:r>
            <a:r>
              <a:rPr lang="mr-IN" sz="1300" dirty="0" smtClean="0">
                <a:solidFill>
                  <a:srgbClr val="000000"/>
                </a:solidFill>
              </a:rPr>
              <a:t>………</a:t>
            </a:r>
            <a:r>
              <a:rPr lang="en-US" sz="1300" dirty="0" smtClean="0">
                <a:solidFill>
                  <a:srgbClr val="000000"/>
                </a:solidFill>
              </a:rPr>
              <a:t>.</a:t>
            </a:r>
            <a:r>
              <a:rPr lang="en-US" sz="1300" b="1" dirty="0" smtClean="0">
                <a:solidFill>
                  <a:srgbClr val="000000"/>
                </a:solidFill>
              </a:rPr>
              <a:t>Slide 12</a:t>
            </a:r>
            <a:r>
              <a:rPr lang="en" sz="1300" b="1" dirty="0" smtClean="0">
                <a:solidFill>
                  <a:srgbClr val="000000"/>
                </a:solidFill>
              </a:rPr>
              <a:t> </a:t>
            </a:r>
            <a:endParaRPr lang="en-US" sz="1200" dirty="0">
              <a:solidFill>
                <a:srgbClr val="000000"/>
              </a:solidFill>
            </a:endParaRPr>
          </a:p>
          <a:p>
            <a:pPr marL="0" indent="0">
              <a:lnSpc>
                <a:spcPct val="100000"/>
              </a:lnSpc>
              <a:buNone/>
            </a:pPr>
            <a:endParaRPr lang="en-US" sz="1200" dirty="0" smtClean="0">
              <a:solidFill>
                <a:srgbClr val="000000"/>
              </a:solidFill>
            </a:endParaRPr>
          </a:p>
          <a:p>
            <a:pPr marL="0" indent="0">
              <a:lnSpc>
                <a:spcPct val="100000"/>
              </a:lnSpc>
              <a:buNone/>
            </a:pPr>
            <a:r>
              <a:rPr lang="en-US" sz="1200" dirty="0" smtClean="0">
                <a:solidFill>
                  <a:srgbClr val="000000"/>
                </a:solidFill>
              </a:rPr>
              <a:t>*</a:t>
            </a:r>
            <a:r>
              <a:rPr lang="en-US" sz="1200" dirty="0">
                <a:solidFill>
                  <a:srgbClr val="9A609B"/>
                </a:solidFill>
              </a:rPr>
              <a:t>Cards must be mailed to LIRS no later than Dec. 4th </a:t>
            </a:r>
          </a:p>
          <a:p>
            <a:pPr marL="0" lvl="0" indent="0" algn="ctr" rtl="0">
              <a:lnSpc>
                <a:spcPct val="115000"/>
              </a:lnSpc>
              <a:spcBef>
                <a:spcPts val="1000"/>
              </a:spcBef>
              <a:spcAft>
                <a:spcPts val="0"/>
              </a:spcAft>
              <a:buNone/>
            </a:pPr>
            <a:endParaRPr lang="en-US" sz="1500" b="1" dirty="0" smtClean="0">
              <a:solidFill>
                <a:srgbClr val="000000"/>
              </a:solidFill>
            </a:endParaRPr>
          </a:p>
          <a:p>
            <a:pPr marL="0" lvl="0" indent="0" algn="ctr" rtl="0">
              <a:lnSpc>
                <a:spcPct val="115000"/>
              </a:lnSpc>
              <a:spcBef>
                <a:spcPts val="1000"/>
              </a:spcBef>
              <a:spcAft>
                <a:spcPts val="0"/>
              </a:spcAft>
              <a:buNone/>
            </a:pPr>
            <a:endParaRPr sz="1500" b="1" dirty="0">
              <a:solidFill>
                <a:srgbClr val="000000"/>
              </a:solidFill>
            </a:endParaRPr>
          </a:p>
          <a:p>
            <a:pPr marL="0" lvl="0" indent="0" algn="ctr" rtl="0">
              <a:spcBef>
                <a:spcPts val="0"/>
              </a:spcBef>
              <a:spcAft>
                <a:spcPts val="0"/>
              </a:spcAft>
              <a:buClr>
                <a:schemeClr val="dk1"/>
              </a:buClr>
              <a:buSzPts val="1100"/>
              <a:buFont typeface="Arial"/>
              <a:buNone/>
            </a:pPr>
            <a:r>
              <a:rPr lang="en" sz="1300" dirty="0">
                <a:solidFill>
                  <a:schemeClr val="dk1"/>
                </a:solidFill>
              </a:rPr>
              <a:t>💜 </a:t>
            </a:r>
            <a:r>
              <a:rPr lang="en" sz="1300" b="1" dirty="0">
                <a:solidFill>
                  <a:schemeClr val="dk1"/>
                </a:solidFill>
              </a:rPr>
              <a:t>Your safety is of the utmost importance. Please do not shop or go to the post office if it’s not medically safe for you to do so. This project offers several options for participating that don’t involve going out. </a:t>
            </a:r>
            <a:endParaRPr sz="1300" dirty="0">
              <a:solidFill>
                <a:schemeClr val="dk1"/>
              </a:solidFill>
            </a:endParaRPr>
          </a:p>
          <a:p>
            <a:pPr marL="0" lvl="0" indent="0" algn="ctr" rtl="0">
              <a:spcBef>
                <a:spcPts val="1600"/>
              </a:spcBef>
              <a:spcAft>
                <a:spcPts val="0"/>
              </a:spcAft>
              <a:buClr>
                <a:schemeClr val="dk1"/>
              </a:buClr>
              <a:buSzPts val="1100"/>
              <a:buFont typeface="Arial"/>
              <a:buNone/>
            </a:pPr>
            <a:r>
              <a:rPr lang="en" sz="1300" dirty="0">
                <a:solidFill>
                  <a:schemeClr val="dk1"/>
                </a:solidFill>
              </a:rPr>
              <a:t>💜 </a:t>
            </a:r>
            <a:r>
              <a:rPr lang="en" sz="1300" b="1" dirty="0">
                <a:solidFill>
                  <a:schemeClr val="dk1"/>
                </a:solidFill>
              </a:rPr>
              <a:t>Please read through all the slides to make sure you have everything you need before you begin.</a:t>
            </a:r>
            <a:endParaRPr sz="1300" b="1" dirty="0">
              <a:solidFill>
                <a:schemeClr val="dk1"/>
              </a:solidFill>
            </a:endParaRPr>
          </a:p>
          <a:p>
            <a:pPr marL="0" lvl="0" indent="0" algn="l" rtl="0">
              <a:lnSpc>
                <a:spcPct val="100000"/>
              </a:lnSpc>
              <a:spcBef>
                <a:spcPts val="0"/>
              </a:spcBef>
              <a:spcAft>
                <a:spcPts val="0"/>
              </a:spcAft>
              <a:buNone/>
            </a:pPr>
            <a:endParaRPr sz="1600" dirty="0">
              <a:solidFill>
                <a:srgbClr val="000000"/>
              </a:solidFill>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0" y="0"/>
            <a:ext cx="9144000" cy="5391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FFFF"/>
                </a:solidFill>
              </a:rPr>
              <a:t>Assist: </a:t>
            </a:r>
            <a:r>
              <a:rPr lang="en" b="1" dirty="0" smtClean="0">
                <a:solidFill>
                  <a:srgbClr val="FFFFFF"/>
                </a:solidFill>
              </a:rPr>
              <a:t>Creat</a:t>
            </a:r>
            <a:r>
              <a:rPr lang="en-US" b="1" dirty="0" smtClean="0">
                <a:solidFill>
                  <a:srgbClr val="FFFFFF"/>
                </a:solidFill>
              </a:rPr>
              <a:t>e</a:t>
            </a:r>
            <a:r>
              <a:rPr lang="en" b="1" dirty="0" smtClean="0">
                <a:solidFill>
                  <a:srgbClr val="FFFFFF"/>
                </a:solidFill>
              </a:rPr>
              <a:t> </a:t>
            </a:r>
            <a:r>
              <a:rPr lang="en" b="1" dirty="0">
                <a:solidFill>
                  <a:srgbClr val="FFFFFF"/>
                </a:solidFill>
              </a:rPr>
              <a:t>Cards </a:t>
            </a:r>
            <a:endParaRPr b="1" dirty="0">
              <a:solidFill>
                <a:srgbClr val="FFFFFF"/>
              </a:solidFill>
            </a:endParaRPr>
          </a:p>
        </p:txBody>
      </p:sp>
      <p:sp>
        <p:nvSpPr>
          <p:cNvPr id="100" name="Google Shape;100;p19"/>
          <p:cNvSpPr txBox="1">
            <a:spLocks noGrp="1"/>
          </p:cNvSpPr>
          <p:nvPr>
            <p:ph type="body" idx="1"/>
          </p:nvPr>
        </p:nvSpPr>
        <p:spPr>
          <a:xfrm>
            <a:off x="0" y="539100"/>
            <a:ext cx="9144000" cy="4604400"/>
          </a:xfrm>
          <a:prstGeom prst="rect">
            <a:avLst/>
          </a:prstGeom>
        </p:spPr>
        <p:txBody>
          <a:bodyPr spcFirstLastPara="1" wrap="square" lIns="91425" tIns="91425" rIns="91425" bIns="91425" anchor="t" anchorCtr="0">
            <a:noAutofit/>
          </a:bodyPr>
          <a:lstStyle/>
          <a:p>
            <a:pPr marL="914400" lvl="0" indent="0" algn="l" rtl="0">
              <a:lnSpc>
                <a:spcPct val="100000"/>
              </a:lnSpc>
              <a:spcBef>
                <a:spcPts val="0"/>
              </a:spcBef>
              <a:spcAft>
                <a:spcPts val="0"/>
              </a:spcAft>
              <a:buNone/>
            </a:pPr>
            <a:endParaRPr sz="1300" dirty="0">
              <a:solidFill>
                <a:srgbClr val="000000"/>
              </a:solidFill>
              <a:highlight>
                <a:srgbClr val="FFFFFF"/>
              </a:highlight>
            </a:endParaRPr>
          </a:p>
          <a:p>
            <a:pPr marL="457200" lvl="0" indent="-311150" algn="l" rtl="0">
              <a:lnSpc>
                <a:spcPct val="100000"/>
              </a:lnSpc>
              <a:spcBef>
                <a:spcPts val="0"/>
              </a:spcBef>
              <a:spcAft>
                <a:spcPts val="0"/>
              </a:spcAft>
              <a:buClr>
                <a:srgbClr val="000000"/>
              </a:buClr>
              <a:buSzPts val="1300"/>
              <a:buAutoNum type="arabicPeriod"/>
            </a:pPr>
            <a:endParaRPr lang="en-US" sz="1300" dirty="0" smtClean="0">
              <a:solidFill>
                <a:srgbClr val="000000"/>
              </a:solidFill>
              <a:highlight>
                <a:srgbClr val="FFFFFF"/>
              </a:highlight>
            </a:endParaRPr>
          </a:p>
          <a:p>
            <a:pPr marL="457200" lvl="0" indent="-311150" algn="l" rtl="0">
              <a:lnSpc>
                <a:spcPct val="100000"/>
              </a:lnSpc>
              <a:spcBef>
                <a:spcPts val="0"/>
              </a:spcBef>
              <a:spcAft>
                <a:spcPts val="0"/>
              </a:spcAft>
              <a:buClr>
                <a:srgbClr val="000000"/>
              </a:buClr>
              <a:buSzPts val="1300"/>
              <a:buAutoNum type="arabicPeriod"/>
            </a:pPr>
            <a:r>
              <a:rPr lang="en-US" sz="1300" dirty="0" smtClean="0">
                <a:solidFill>
                  <a:srgbClr val="000000"/>
                </a:solidFill>
                <a:highlight>
                  <a:srgbClr val="FFFFFF"/>
                </a:highlight>
              </a:rPr>
              <a:t>Design a card and include </a:t>
            </a:r>
            <a:r>
              <a:rPr lang="en" sz="1300" dirty="0" smtClean="0">
                <a:solidFill>
                  <a:srgbClr val="000000"/>
                </a:solidFill>
                <a:highlight>
                  <a:srgbClr val="FFFFFF"/>
                </a:highlight>
              </a:rPr>
              <a:t>messages </a:t>
            </a:r>
            <a:r>
              <a:rPr lang="en" sz="1300" dirty="0">
                <a:solidFill>
                  <a:srgbClr val="000000"/>
                </a:solidFill>
                <a:highlight>
                  <a:srgbClr val="FFFFFF"/>
                </a:highlight>
              </a:rPr>
              <a:t>of hope and encouragement in </a:t>
            </a:r>
            <a:r>
              <a:rPr lang="en" sz="1300" dirty="0" smtClean="0">
                <a:solidFill>
                  <a:srgbClr val="000000"/>
                </a:solidFill>
                <a:highlight>
                  <a:srgbClr val="FFFFFF"/>
                </a:highlight>
              </a:rPr>
              <a:t>English</a:t>
            </a:r>
            <a:r>
              <a:rPr lang="en-US" sz="1300" dirty="0">
                <a:solidFill>
                  <a:srgbClr val="000000"/>
                </a:solidFill>
                <a:highlight>
                  <a:srgbClr val="FFFFFF"/>
                </a:highlight>
              </a:rPr>
              <a:t> </a:t>
            </a:r>
            <a:r>
              <a:rPr lang="en-US" sz="1300" dirty="0" smtClean="0">
                <a:solidFill>
                  <a:srgbClr val="000000"/>
                </a:solidFill>
                <a:highlight>
                  <a:srgbClr val="FFFFFF"/>
                </a:highlight>
              </a:rPr>
              <a:t>and </a:t>
            </a:r>
            <a:r>
              <a:rPr lang="en" sz="1300" dirty="0" smtClean="0">
                <a:solidFill>
                  <a:srgbClr val="000000"/>
                </a:solidFill>
                <a:highlight>
                  <a:srgbClr val="FFFFFF"/>
                </a:highlight>
              </a:rPr>
              <a:t>Spanish </a:t>
            </a:r>
            <a:r>
              <a:rPr lang="en" sz="1300" dirty="0">
                <a:solidFill>
                  <a:srgbClr val="000000"/>
                </a:solidFill>
                <a:highlight>
                  <a:srgbClr val="FFFFFF"/>
                </a:highlight>
              </a:rPr>
              <a:t>(or Arabic, French, or Chinese). </a:t>
            </a:r>
            <a:endParaRPr sz="1300" dirty="0">
              <a:solidFill>
                <a:srgbClr val="222222"/>
              </a:solidFill>
              <a:highlight>
                <a:schemeClr val="lt1"/>
              </a:highlight>
            </a:endParaRPr>
          </a:p>
          <a:p>
            <a:pPr marL="457200" lvl="0" indent="-311150" algn="l" rtl="0">
              <a:lnSpc>
                <a:spcPct val="100000"/>
              </a:lnSpc>
              <a:spcBef>
                <a:spcPts val="0"/>
              </a:spcBef>
              <a:spcAft>
                <a:spcPts val="0"/>
              </a:spcAft>
              <a:buClr>
                <a:srgbClr val="000000"/>
              </a:buClr>
              <a:buSzPts val="1300"/>
              <a:buAutoNum type="arabicPeriod"/>
            </a:pPr>
            <a:r>
              <a:rPr lang="en" sz="1300" dirty="0">
                <a:solidFill>
                  <a:srgbClr val="222222"/>
                </a:solidFill>
                <a:highlight>
                  <a:schemeClr val="lt1"/>
                </a:highlight>
              </a:rPr>
              <a:t>If you are writing in a language other than English or Spanish, please rubber band those cards </a:t>
            </a:r>
            <a:r>
              <a:rPr lang="en" sz="1300" dirty="0" smtClean="0">
                <a:solidFill>
                  <a:srgbClr val="222222"/>
                </a:solidFill>
                <a:highlight>
                  <a:schemeClr val="lt1"/>
                </a:highlight>
              </a:rPr>
              <a:t>together</a:t>
            </a:r>
            <a:r>
              <a:rPr lang="en-US" sz="1300" dirty="0" smtClean="0">
                <a:solidFill>
                  <a:srgbClr val="222222"/>
                </a:solidFill>
                <a:highlight>
                  <a:schemeClr val="lt1"/>
                </a:highlight>
              </a:rPr>
              <a:t> and enclose a note</a:t>
            </a:r>
            <a:r>
              <a:rPr lang="en-US" sz="1300" dirty="0">
                <a:solidFill>
                  <a:srgbClr val="222222"/>
                </a:solidFill>
                <a:highlight>
                  <a:schemeClr val="lt1"/>
                </a:highlight>
              </a:rPr>
              <a:t> </a:t>
            </a:r>
            <a:r>
              <a:rPr lang="en" sz="1300" dirty="0" smtClean="0">
                <a:solidFill>
                  <a:srgbClr val="222222"/>
                </a:solidFill>
                <a:highlight>
                  <a:schemeClr val="lt1"/>
                </a:highlight>
              </a:rPr>
              <a:t>listing </a:t>
            </a:r>
            <a:r>
              <a:rPr lang="en" sz="1300" dirty="0">
                <a:solidFill>
                  <a:srgbClr val="222222"/>
                </a:solidFill>
                <a:highlight>
                  <a:schemeClr val="lt1"/>
                </a:highlight>
              </a:rPr>
              <a:t>the languages in which the cards are written</a:t>
            </a:r>
            <a:r>
              <a:rPr lang="en" sz="1300" dirty="0" smtClean="0">
                <a:solidFill>
                  <a:srgbClr val="222222"/>
                </a:solidFill>
                <a:highlight>
                  <a:schemeClr val="lt1"/>
                </a:highlight>
              </a:rPr>
              <a:t>.</a:t>
            </a:r>
            <a:endParaRPr lang="en-US" sz="1300" dirty="0" smtClean="0">
              <a:solidFill>
                <a:srgbClr val="222222"/>
              </a:solidFill>
              <a:highlight>
                <a:schemeClr val="lt1"/>
              </a:highlight>
            </a:endParaRPr>
          </a:p>
          <a:p>
            <a:pPr lvl="0" indent="-311150">
              <a:lnSpc>
                <a:spcPct val="100000"/>
              </a:lnSpc>
              <a:buClr>
                <a:srgbClr val="000000"/>
              </a:buClr>
              <a:buSzPts val="1300"/>
              <a:buAutoNum type="arabicPeriod"/>
            </a:pPr>
            <a:r>
              <a:rPr lang="en" sz="1300" dirty="0">
                <a:solidFill>
                  <a:schemeClr val="dk1"/>
                </a:solidFill>
                <a:highlight>
                  <a:schemeClr val="lt1"/>
                </a:highlight>
              </a:rPr>
              <a:t>Sign only your first name and city/state. </a:t>
            </a:r>
            <a:endParaRPr lang="en-US" sz="1300" dirty="0">
              <a:solidFill>
                <a:schemeClr val="dk1"/>
              </a:solidFill>
              <a:highlight>
                <a:schemeClr val="lt1"/>
              </a:highlight>
            </a:endParaRPr>
          </a:p>
          <a:p>
            <a:pPr lvl="0" indent="-311150">
              <a:lnSpc>
                <a:spcPct val="100000"/>
              </a:lnSpc>
              <a:buClr>
                <a:srgbClr val="000000"/>
              </a:buClr>
              <a:buSzPts val="1300"/>
              <a:buAutoNum type="arabicPeriod"/>
            </a:pPr>
            <a:r>
              <a:rPr lang="en-US" sz="1300" dirty="0" smtClean="0">
                <a:solidFill>
                  <a:srgbClr val="222222"/>
                </a:solidFill>
                <a:highlight>
                  <a:schemeClr val="lt1"/>
                </a:highlight>
              </a:rPr>
              <a:t>Place all your cards into </a:t>
            </a:r>
            <a:r>
              <a:rPr lang="en-US" sz="1300" dirty="0">
                <a:solidFill>
                  <a:srgbClr val="222222"/>
                </a:solidFill>
                <a:highlight>
                  <a:schemeClr val="lt1"/>
                </a:highlight>
              </a:rPr>
              <a:t>one large </a:t>
            </a:r>
            <a:r>
              <a:rPr lang="en-US" sz="1300" dirty="0" smtClean="0">
                <a:solidFill>
                  <a:srgbClr val="222222"/>
                </a:solidFill>
                <a:highlight>
                  <a:schemeClr val="lt1"/>
                </a:highlight>
              </a:rPr>
              <a:t>envelope (NOT individual envelopes)</a:t>
            </a:r>
            <a:r>
              <a:rPr lang="en-US" sz="1300" dirty="0" smtClean="0">
                <a:solidFill>
                  <a:schemeClr val="dk1"/>
                </a:solidFill>
              </a:rPr>
              <a:t>. </a:t>
            </a:r>
            <a:r>
              <a:rPr lang="en-US" sz="1300" dirty="0">
                <a:solidFill>
                  <a:schemeClr val="dk1"/>
                </a:solidFill>
                <a:hlinkClick r:id="rId3"/>
              </a:rPr>
              <a:t>Please click on the </a:t>
            </a:r>
            <a:r>
              <a:rPr lang="en-US" sz="1300" dirty="0" smtClean="0">
                <a:solidFill>
                  <a:schemeClr val="dk1"/>
                </a:solidFill>
                <a:hlinkClick r:id="rId3"/>
              </a:rPr>
              <a:t>link</a:t>
            </a:r>
            <a:r>
              <a:rPr lang="en-US" sz="1300" dirty="0">
                <a:solidFill>
                  <a:schemeClr val="dk1"/>
                </a:solidFill>
              </a:rPr>
              <a:t> </a:t>
            </a:r>
            <a:r>
              <a:rPr lang="en-US" sz="1300" dirty="0" smtClean="0">
                <a:solidFill>
                  <a:schemeClr val="dk1"/>
                </a:solidFill>
              </a:rPr>
              <a:t>to download the Holiday Card Cover Sheet and enclose it with your cards. </a:t>
            </a:r>
          </a:p>
          <a:p>
            <a:pPr lvl="0" indent="-311150">
              <a:lnSpc>
                <a:spcPct val="100000"/>
              </a:lnSpc>
              <a:buClr>
                <a:srgbClr val="000000"/>
              </a:buClr>
              <a:buSzPts val="1300"/>
              <a:buAutoNum type="arabicPeriod"/>
            </a:pPr>
            <a:r>
              <a:rPr lang="en" sz="1300" b="1" dirty="0" smtClean="0">
                <a:solidFill>
                  <a:srgbClr val="000000"/>
                </a:solidFill>
                <a:highlight>
                  <a:srgbClr val="FFFFFF"/>
                </a:highlight>
              </a:rPr>
              <a:t>Do </a:t>
            </a:r>
            <a:r>
              <a:rPr lang="en" sz="1300" b="1" dirty="0">
                <a:solidFill>
                  <a:srgbClr val="000000"/>
                </a:solidFill>
                <a:highlight>
                  <a:srgbClr val="FFFFFF"/>
                </a:highlight>
              </a:rPr>
              <a:t>not use any glitter or jeweled stickers, as these can be choking hazards.</a:t>
            </a:r>
            <a:r>
              <a:rPr lang="en" sz="1300" dirty="0">
                <a:solidFill>
                  <a:srgbClr val="000000"/>
                </a:solidFill>
                <a:highlight>
                  <a:srgbClr val="FFFFFF"/>
                </a:highlight>
              </a:rPr>
              <a:t> </a:t>
            </a:r>
            <a:r>
              <a:rPr lang="en" sz="1300" dirty="0">
                <a:solidFill>
                  <a:schemeClr val="dk1"/>
                </a:solidFill>
              </a:rPr>
              <a:t>Decorate </a:t>
            </a:r>
            <a:r>
              <a:rPr lang="en-US" sz="1300" dirty="0" smtClean="0">
                <a:solidFill>
                  <a:schemeClr val="dk1"/>
                </a:solidFill>
              </a:rPr>
              <a:t>using any </a:t>
            </a:r>
            <a:r>
              <a:rPr lang="en" sz="1300" dirty="0" smtClean="0">
                <a:solidFill>
                  <a:schemeClr val="dk1"/>
                </a:solidFill>
              </a:rPr>
              <a:t>medium </a:t>
            </a:r>
            <a:r>
              <a:rPr lang="en" sz="1300" dirty="0">
                <a:solidFill>
                  <a:schemeClr val="dk1"/>
                </a:solidFill>
              </a:rPr>
              <a:t>that is suitable for young children.</a:t>
            </a:r>
            <a:endParaRPr sz="1300" dirty="0">
              <a:solidFill>
                <a:schemeClr val="dk1"/>
              </a:solidFill>
            </a:endParaRPr>
          </a:p>
          <a:p>
            <a:pPr lvl="0" indent="-311150">
              <a:lnSpc>
                <a:spcPct val="100000"/>
              </a:lnSpc>
              <a:buClr>
                <a:srgbClr val="000000"/>
              </a:buClr>
              <a:buSzPts val="1300"/>
              <a:buAutoNum type="arabicPeriod"/>
            </a:pPr>
            <a:r>
              <a:rPr lang="en-US" sz="1200" b="1" dirty="0">
                <a:solidFill>
                  <a:srgbClr val="222222"/>
                </a:solidFill>
                <a:highlight>
                  <a:schemeClr val="lt1"/>
                </a:highlight>
              </a:rPr>
              <a:t>M</a:t>
            </a:r>
            <a:r>
              <a:rPr lang="en-US" sz="1200" b="1" dirty="0" smtClean="0">
                <a:solidFill>
                  <a:srgbClr val="222222"/>
                </a:solidFill>
                <a:highlight>
                  <a:schemeClr val="lt1"/>
                </a:highlight>
              </a:rPr>
              <a:t>ail </a:t>
            </a:r>
            <a:r>
              <a:rPr lang="en-US" sz="1200" b="1" dirty="0">
                <a:solidFill>
                  <a:srgbClr val="222222"/>
                </a:solidFill>
                <a:highlight>
                  <a:schemeClr val="lt1"/>
                </a:highlight>
              </a:rPr>
              <a:t>your </a:t>
            </a:r>
            <a:r>
              <a:rPr lang="en-US" sz="1200" b="1" dirty="0" smtClean="0">
                <a:solidFill>
                  <a:srgbClr val="222222"/>
                </a:solidFill>
                <a:highlight>
                  <a:schemeClr val="lt1"/>
                </a:highlight>
              </a:rPr>
              <a:t>cards </a:t>
            </a:r>
            <a:r>
              <a:rPr lang="en-US" sz="1200" b="1" u="sng" dirty="0" smtClean="0">
                <a:solidFill>
                  <a:srgbClr val="222222"/>
                </a:solidFill>
                <a:highlight>
                  <a:schemeClr val="lt1"/>
                </a:highlight>
              </a:rPr>
              <a:t>by </a:t>
            </a:r>
            <a:r>
              <a:rPr lang="en-US" sz="1200" b="1" u="sng" dirty="0">
                <a:solidFill>
                  <a:srgbClr val="222222"/>
                </a:solidFill>
              </a:rPr>
              <a:t>December 4th</a:t>
            </a:r>
            <a:r>
              <a:rPr lang="en-US" sz="1200" b="1" dirty="0">
                <a:solidFill>
                  <a:srgbClr val="222222"/>
                </a:solidFill>
              </a:rPr>
              <a:t> </a:t>
            </a:r>
            <a:r>
              <a:rPr lang="en-US" sz="1200" dirty="0">
                <a:solidFill>
                  <a:srgbClr val="222222"/>
                </a:solidFill>
              </a:rPr>
              <a:t>s</a:t>
            </a:r>
            <a:r>
              <a:rPr lang="en-US" sz="1200" dirty="0">
                <a:solidFill>
                  <a:srgbClr val="222222"/>
                </a:solidFill>
                <a:highlight>
                  <a:schemeClr val="lt1"/>
                </a:highlight>
              </a:rPr>
              <a:t>o that LIRS </a:t>
            </a:r>
            <a:r>
              <a:rPr lang="en-US" sz="1200" dirty="0" smtClean="0">
                <a:solidFill>
                  <a:srgbClr val="222222"/>
                </a:solidFill>
                <a:highlight>
                  <a:schemeClr val="lt1"/>
                </a:highlight>
              </a:rPr>
              <a:t>can distribute </a:t>
            </a:r>
            <a:r>
              <a:rPr lang="en-US" sz="1200" dirty="0">
                <a:solidFill>
                  <a:srgbClr val="222222"/>
                </a:solidFill>
                <a:highlight>
                  <a:schemeClr val="lt1"/>
                </a:highlight>
              </a:rPr>
              <a:t>them before the holidays. After Dec. 4th, please send cards with </a:t>
            </a:r>
            <a:r>
              <a:rPr lang="en-US" sz="1200" dirty="0" smtClean="0">
                <a:solidFill>
                  <a:srgbClr val="222222"/>
                </a:solidFill>
                <a:highlight>
                  <a:schemeClr val="lt1"/>
                </a:highlight>
              </a:rPr>
              <a:t>general messages </a:t>
            </a:r>
            <a:r>
              <a:rPr lang="en-US" sz="1200" dirty="0">
                <a:solidFill>
                  <a:srgbClr val="222222"/>
                </a:solidFill>
                <a:highlight>
                  <a:schemeClr val="lt1"/>
                </a:highlight>
              </a:rPr>
              <a:t>of hope and </a:t>
            </a:r>
            <a:r>
              <a:rPr lang="en-US" sz="1200" dirty="0" smtClean="0">
                <a:solidFill>
                  <a:srgbClr val="222222"/>
                </a:solidFill>
                <a:highlight>
                  <a:schemeClr val="lt1"/>
                </a:highlight>
              </a:rPr>
              <a:t>encouragement</a:t>
            </a:r>
            <a:r>
              <a:rPr lang="en-US" sz="1200" dirty="0">
                <a:solidFill>
                  <a:srgbClr val="222222"/>
                </a:solidFill>
                <a:highlight>
                  <a:schemeClr val="lt1"/>
                </a:highlight>
              </a:rPr>
              <a:t> </a:t>
            </a:r>
            <a:r>
              <a:rPr lang="en-US" sz="1200" dirty="0" smtClean="0">
                <a:solidFill>
                  <a:srgbClr val="222222"/>
                </a:solidFill>
                <a:highlight>
                  <a:schemeClr val="lt1"/>
                </a:highlight>
              </a:rPr>
              <a:t>to LIRS ATTN: Whitney Palmer 700 Light Street</a:t>
            </a:r>
            <a:r>
              <a:rPr lang="en-US" sz="1200" smtClean="0">
                <a:solidFill>
                  <a:srgbClr val="222222"/>
                </a:solidFill>
                <a:highlight>
                  <a:schemeClr val="lt1"/>
                </a:highlight>
              </a:rPr>
              <a:t>, Baltimore, MD 21218.</a:t>
            </a:r>
          </a:p>
          <a:p>
            <a:pPr lvl="0" indent="-311150">
              <a:lnSpc>
                <a:spcPct val="100000"/>
              </a:lnSpc>
              <a:buClr>
                <a:srgbClr val="000000"/>
              </a:buClr>
              <a:buSzPts val="1300"/>
              <a:buAutoNum type="arabicPeriod"/>
            </a:pPr>
            <a:endParaRPr lang="en-US" sz="1300" dirty="0" smtClean="0">
              <a:solidFill>
                <a:schemeClr val="dk1"/>
              </a:solidFill>
              <a:highlight>
                <a:srgbClr val="FFFFFF"/>
              </a:highlight>
            </a:endParaRPr>
          </a:p>
          <a:p>
            <a:pPr marL="146050" lvl="0" indent="0" algn="l" rtl="0">
              <a:lnSpc>
                <a:spcPct val="100000"/>
              </a:lnSpc>
              <a:spcBef>
                <a:spcPts val="0"/>
              </a:spcBef>
              <a:spcAft>
                <a:spcPts val="0"/>
              </a:spcAft>
              <a:buClr>
                <a:srgbClr val="000000"/>
              </a:buClr>
              <a:buSzPts val="1300"/>
              <a:buNone/>
            </a:pPr>
            <a:r>
              <a:rPr lang="en-US" sz="1300" dirty="0" smtClean="0">
                <a:solidFill>
                  <a:schemeClr val="dk1"/>
                </a:solidFill>
                <a:highlight>
                  <a:srgbClr val="FFFFFF"/>
                </a:highlight>
              </a:rPr>
              <a:t>Optional</a:t>
            </a:r>
            <a:r>
              <a:rPr lang="en-US" sz="1300" dirty="0" smtClean="0">
                <a:solidFill>
                  <a:schemeClr val="dk1"/>
                </a:solidFill>
                <a:highlight>
                  <a:srgbClr val="FFFFFF"/>
                </a:highlight>
              </a:rPr>
              <a:t>: Use the </a:t>
            </a:r>
            <a:r>
              <a:rPr lang="en-US" sz="1300" dirty="0" smtClean="0">
                <a:solidFill>
                  <a:schemeClr val="dk1"/>
                </a:solidFill>
                <a:highlight>
                  <a:srgbClr val="FFFFFF"/>
                </a:highlight>
                <a:hlinkClick r:id="rId4"/>
              </a:rPr>
              <a:t>following link </a:t>
            </a:r>
            <a:r>
              <a:rPr lang="en-US" sz="1300" dirty="0" smtClean="0">
                <a:solidFill>
                  <a:schemeClr val="dk1"/>
                </a:solidFill>
                <a:highlight>
                  <a:srgbClr val="FFFFFF"/>
                </a:highlight>
              </a:rPr>
              <a:t>to download a Sisterhood of Salaam Shalom logo to include on your card. </a:t>
            </a:r>
            <a:endParaRPr sz="1300" dirty="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800" dirty="0">
              <a:solidFill>
                <a:schemeClr val="dk1"/>
              </a:solidFill>
            </a:endParaRPr>
          </a:p>
          <a:p>
            <a:pPr marL="3657600" lvl="0" indent="0" algn="l" rtl="0">
              <a:lnSpc>
                <a:spcPct val="100000"/>
              </a:lnSpc>
              <a:spcBef>
                <a:spcPts val="0"/>
              </a:spcBef>
              <a:spcAft>
                <a:spcPts val="0"/>
              </a:spcAft>
              <a:buClr>
                <a:schemeClr val="dk1"/>
              </a:buClr>
              <a:buSzPts val="1100"/>
              <a:buFont typeface="Arial"/>
              <a:buNone/>
            </a:pPr>
            <a:endParaRPr sz="1300" b="1" dirty="0">
              <a:solidFill>
                <a:srgbClr val="222222"/>
              </a:solidFill>
              <a:highlight>
                <a:schemeClr val="lt1"/>
              </a:highlight>
            </a:endParaRPr>
          </a:p>
          <a:p>
            <a:pPr marL="3657600" lvl="0" indent="0" algn="ctr" rtl="0">
              <a:lnSpc>
                <a:spcPct val="100000"/>
              </a:lnSpc>
              <a:spcBef>
                <a:spcPts val="0"/>
              </a:spcBef>
              <a:spcAft>
                <a:spcPts val="0"/>
              </a:spcAft>
              <a:buClr>
                <a:schemeClr val="dk1"/>
              </a:buClr>
              <a:buSzPts val="1100"/>
              <a:buFont typeface="Arial"/>
              <a:buNone/>
            </a:pPr>
            <a:endParaRPr sz="1300" b="1" dirty="0">
              <a:solidFill>
                <a:srgbClr val="222222"/>
              </a:solidFill>
              <a:highlight>
                <a:schemeClr val="lt1"/>
              </a:highlight>
            </a:endParaRPr>
          </a:p>
          <a:p>
            <a:pPr marL="3657600" lvl="0" indent="0" algn="ctr" rtl="0">
              <a:lnSpc>
                <a:spcPct val="100000"/>
              </a:lnSpc>
              <a:spcBef>
                <a:spcPts val="0"/>
              </a:spcBef>
              <a:spcAft>
                <a:spcPts val="0"/>
              </a:spcAft>
              <a:buClr>
                <a:schemeClr val="dk1"/>
              </a:buClr>
              <a:buSzPts val="1100"/>
              <a:buFont typeface="Arial"/>
              <a:buNone/>
            </a:pPr>
            <a:endParaRPr sz="1200" b="1" dirty="0">
              <a:solidFill>
                <a:srgbClr val="222222"/>
              </a:solidFill>
              <a:highlight>
                <a:schemeClr val="lt1"/>
              </a:highlight>
            </a:endParaRPr>
          </a:p>
          <a:p>
            <a:pPr marL="0" lvl="0" indent="0" algn="ctr" rtl="0">
              <a:spcBef>
                <a:spcPts val="0"/>
              </a:spcBef>
              <a:spcAft>
                <a:spcPts val="0"/>
              </a:spcAft>
              <a:buClr>
                <a:schemeClr val="dk1"/>
              </a:buClr>
              <a:buSzPts val="1100"/>
              <a:buFont typeface="Arial"/>
              <a:buNone/>
            </a:pPr>
            <a:endParaRPr sz="1000" dirty="0">
              <a:solidFill>
                <a:schemeClr val="dk1"/>
              </a:solidFill>
            </a:endParaRPr>
          </a:p>
          <a:p>
            <a:pPr marL="0" lvl="0" indent="0" algn="ctr" rtl="0">
              <a:spcBef>
                <a:spcPts val="0"/>
              </a:spcBef>
              <a:spcAft>
                <a:spcPts val="1600"/>
              </a:spcAft>
              <a:buNone/>
            </a:pPr>
            <a:endParaRPr dirty="0"/>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2" name="Google Shape;102;p19"/>
          <p:cNvSpPr txBox="1"/>
          <p:nvPr/>
        </p:nvSpPr>
        <p:spPr>
          <a:xfrm>
            <a:off x="4418425" y="3943225"/>
            <a:ext cx="3496800" cy="1113600"/>
          </a:xfrm>
          <a:prstGeom prst="rect">
            <a:avLst/>
          </a:prstGeom>
          <a:noFill/>
          <a:ln w="28575" cap="flat" cmpd="sng">
            <a:solidFill>
              <a:srgbClr val="9A609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solidFill>
                  <a:srgbClr val="222222"/>
                </a:solidFill>
                <a:highlight>
                  <a:schemeClr val="lt1"/>
                </a:highlight>
              </a:rPr>
              <a:t>Mail your cards with the cover sheet to:  </a:t>
            </a:r>
            <a:endParaRPr sz="1200" b="1">
              <a:solidFill>
                <a:srgbClr val="222222"/>
              </a:solidFill>
              <a:highlight>
                <a:schemeClr val="lt1"/>
              </a:highlight>
            </a:endParaRPr>
          </a:p>
          <a:p>
            <a:pPr marL="0" lvl="0" indent="457200" algn="l" rtl="0">
              <a:lnSpc>
                <a:spcPct val="100000"/>
              </a:lnSpc>
              <a:spcBef>
                <a:spcPts val="0"/>
              </a:spcBef>
              <a:spcAft>
                <a:spcPts val="0"/>
              </a:spcAft>
              <a:buNone/>
            </a:pPr>
            <a:r>
              <a:rPr lang="en" sz="1300" b="1">
                <a:solidFill>
                  <a:srgbClr val="222222"/>
                </a:solidFill>
                <a:highlight>
                  <a:schemeClr val="lt1"/>
                </a:highlight>
              </a:rPr>
              <a:t>First English Evangelical Church</a:t>
            </a:r>
            <a:endParaRPr sz="1300" b="1">
              <a:solidFill>
                <a:srgbClr val="222222"/>
              </a:solidFill>
              <a:highlight>
                <a:schemeClr val="lt1"/>
              </a:highlight>
            </a:endParaRPr>
          </a:p>
          <a:p>
            <a:pPr marL="0" lvl="0" indent="457200" algn="l" rtl="0">
              <a:lnSpc>
                <a:spcPct val="100000"/>
              </a:lnSpc>
              <a:spcBef>
                <a:spcPts val="0"/>
              </a:spcBef>
              <a:spcAft>
                <a:spcPts val="0"/>
              </a:spcAft>
              <a:buNone/>
            </a:pPr>
            <a:r>
              <a:rPr lang="en" sz="1300" b="1">
                <a:solidFill>
                  <a:srgbClr val="222222"/>
                </a:solidFill>
                <a:highlight>
                  <a:schemeClr val="lt1"/>
                </a:highlight>
              </a:rPr>
              <a:t>Attention Hope for the Holiday</a:t>
            </a:r>
            <a:endParaRPr sz="1300" b="1">
              <a:solidFill>
                <a:srgbClr val="222222"/>
              </a:solidFill>
              <a:highlight>
                <a:schemeClr val="lt1"/>
              </a:highlight>
            </a:endParaRPr>
          </a:p>
          <a:p>
            <a:pPr marL="457200" lvl="0" indent="0" algn="l" rtl="0">
              <a:lnSpc>
                <a:spcPct val="100000"/>
              </a:lnSpc>
              <a:spcBef>
                <a:spcPts val="0"/>
              </a:spcBef>
              <a:spcAft>
                <a:spcPts val="0"/>
              </a:spcAft>
              <a:buClr>
                <a:schemeClr val="dk1"/>
              </a:buClr>
              <a:buSzPts val="1100"/>
              <a:buFont typeface="Arial"/>
              <a:buNone/>
            </a:pPr>
            <a:r>
              <a:rPr lang="en" sz="1300" b="1">
                <a:solidFill>
                  <a:srgbClr val="222222"/>
                </a:solidFill>
                <a:highlight>
                  <a:schemeClr val="lt1"/>
                </a:highlight>
              </a:rPr>
              <a:t>3807 North Charles Street, 		Baltimore, MD 21218 </a:t>
            </a:r>
            <a:endParaRPr sz="1300" b="1">
              <a:solidFill>
                <a:srgbClr val="222222"/>
              </a:solidFill>
              <a:highlight>
                <a:schemeClr val="lt1"/>
              </a:highlight>
            </a:endParaRPr>
          </a:p>
          <a:p>
            <a:pPr marL="0" lvl="0" indent="0" algn="l" rtl="0">
              <a:spcBef>
                <a:spcPts val="0"/>
              </a:spcBef>
              <a:spcAft>
                <a:spcPts val="0"/>
              </a:spcAft>
              <a:buNone/>
            </a:pPr>
            <a:endParaRPr/>
          </a:p>
        </p:txBody>
      </p:sp>
      <p:pic>
        <p:nvPicPr>
          <p:cNvPr id="6" name="Google Shape;112;p20"/>
          <p:cNvPicPr preferRelativeResize="0"/>
          <p:nvPr/>
        </p:nvPicPr>
        <p:blipFill>
          <a:blip r:embed="rId5">
            <a:alphaModFix/>
          </a:blip>
          <a:stretch>
            <a:fillRect/>
          </a:stretch>
        </p:blipFill>
        <p:spPr>
          <a:xfrm>
            <a:off x="900545" y="3844636"/>
            <a:ext cx="2029449" cy="1191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0" y="0"/>
            <a:ext cx="9144000" cy="6303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chemeClr val="lt1"/>
                </a:solidFill>
              </a:rPr>
              <a:t>Sample Greeting</a:t>
            </a:r>
            <a:r>
              <a:rPr lang="en-US" b="1" dirty="0" smtClean="0">
                <a:solidFill>
                  <a:schemeClr val="lt1"/>
                </a:solidFill>
              </a:rPr>
              <a:t>s</a:t>
            </a:r>
            <a:r>
              <a:rPr lang="en" b="1" dirty="0" smtClean="0">
                <a:solidFill>
                  <a:schemeClr val="lt1"/>
                </a:solidFill>
              </a:rPr>
              <a:t> </a:t>
            </a:r>
            <a:r>
              <a:rPr lang="en" b="1" dirty="0">
                <a:solidFill>
                  <a:schemeClr val="lt1"/>
                </a:solidFill>
              </a:rPr>
              <a:t>in English and Spanish</a:t>
            </a:r>
            <a:endParaRPr b="1" dirty="0">
              <a:solidFill>
                <a:schemeClr val="lt1"/>
              </a:solidFill>
            </a:endParaRPr>
          </a:p>
        </p:txBody>
      </p:sp>
      <p:sp>
        <p:nvSpPr>
          <p:cNvPr id="108" name="Google Shape;108;p20"/>
          <p:cNvSpPr txBox="1">
            <a:spLocks noGrp="1"/>
          </p:cNvSpPr>
          <p:nvPr>
            <p:ph type="body" idx="1"/>
          </p:nvPr>
        </p:nvSpPr>
        <p:spPr>
          <a:xfrm>
            <a:off x="56625" y="677375"/>
            <a:ext cx="5201700" cy="437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i="1" dirty="0">
                <a:solidFill>
                  <a:srgbClr val="222222"/>
                </a:solidFill>
                <a:highlight>
                  <a:srgbClr val="FFFFFF"/>
                </a:highlight>
              </a:rPr>
              <a:t>Dear Friend,</a:t>
            </a:r>
            <a:endParaRPr sz="1200" b="1" i="1" dirty="0">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rgbClr val="FFFFFF"/>
                </a:highlight>
              </a:rPr>
              <a:t>Greetings! Please know that I am thinking about you and your </a:t>
            </a:r>
            <a:r>
              <a:rPr lang="en" sz="1200" b="1" i="1" dirty="0" smtClean="0">
                <a:solidFill>
                  <a:srgbClr val="222222"/>
                </a:solidFill>
                <a:highlight>
                  <a:srgbClr val="FFFFFF"/>
                </a:highlight>
              </a:rPr>
              <a:t>family.</a:t>
            </a:r>
            <a:r>
              <a:rPr lang="en-US" sz="1200" b="1" i="1" dirty="0" smtClean="0">
                <a:solidFill>
                  <a:srgbClr val="222222"/>
                </a:solidFill>
                <a:highlight>
                  <a:srgbClr val="FFFFFF"/>
                </a:highlight>
              </a:rPr>
              <a:t> </a:t>
            </a:r>
            <a:r>
              <a:rPr lang="en" sz="1200" b="1" i="1" dirty="0" smtClean="0">
                <a:solidFill>
                  <a:srgbClr val="222222"/>
                </a:solidFill>
                <a:highlight>
                  <a:srgbClr val="FFFFFF"/>
                </a:highlight>
              </a:rPr>
              <a:t>I </a:t>
            </a:r>
            <a:r>
              <a:rPr lang="en" sz="1200" b="1" i="1" dirty="0">
                <a:solidFill>
                  <a:srgbClr val="222222"/>
                </a:solidFill>
                <a:highlight>
                  <a:srgbClr val="FFFFFF"/>
                </a:highlight>
              </a:rPr>
              <a:t>am also fighting for justice for you and your family as you </a:t>
            </a:r>
            <a:r>
              <a:rPr lang="en-US" sz="1200" b="1" i="1" dirty="0" smtClean="0">
                <a:solidFill>
                  <a:srgbClr val="222222"/>
                </a:solidFill>
                <a:highlight>
                  <a:srgbClr val="FFFFFF"/>
                </a:highlight>
              </a:rPr>
              <a:t>left your</a:t>
            </a:r>
            <a:endParaRPr sz="1200" b="1" i="1" dirty="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b="1" i="1" dirty="0" smtClean="0">
                <a:solidFill>
                  <a:srgbClr val="222222"/>
                </a:solidFill>
                <a:highlight>
                  <a:srgbClr val="FFFFFF"/>
                </a:highlight>
              </a:rPr>
              <a:t>home </a:t>
            </a:r>
            <a:r>
              <a:rPr lang="en" sz="1200" b="1" i="1" dirty="0">
                <a:solidFill>
                  <a:srgbClr val="222222"/>
                </a:solidFill>
                <a:highlight>
                  <a:srgbClr val="FFFFFF"/>
                </a:highlight>
              </a:rPr>
              <a:t>in search of a better life.</a:t>
            </a:r>
            <a:r>
              <a:rPr lang="en" sz="1200" b="1" i="1" dirty="0">
                <a:solidFill>
                  <a:schemeClr val="dk1"/>
                </a:solidFill>
              </a:rPr>
              <a:t> </a:t>
            </a:r>
            <a:r>
              <a:rPr lang="en" sz="1200" b="1" i="1" dirty="0">
                <a:solidFill>
                  <a:srgbClr val="222222"/>
                </a:solidFill>
                <a:highlight>
                  <a:srgbClr val="FFFFFF"/>
                </a:highlight>
              </a:rPr>
              <a:t>I want you to know </a:t>
            </a:r>
            <a:r>
              <a:rPr lang="en" sz="1200" b="1" i="1" dirty="0" smtClean="0">
                <a:solidFill>
                  <a:srgbClr val="222222"/>
                </a:solidFill>
                <a:highlight>
                  <a:srgbClr val="FFFFFF"/>
                </a:highlight>
              </a:rPr>
              <a:t>that</a:t>
            </a:r>
            <a:r>
              <a:rPr lang="en-US" sz="1200" b="1" i="1" dirty="0" smtClean="0">
                <a:solidFill>
                  <a:srgbClr val="222222"/>
                </a:solidFill>
                <a:highlight>
                  <a:srgbClr val="FFFFFF"/>
                </a:highlight>
              </a:rPr>
              <a:t> many people</a:t>
            </a:r>
            <a:endParaRPr sz="1200" b="1" i="1" dirty="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b="1" i="1" dirty="0" smtClean="0">
                <a:solidFill>
                  <a:srgbClr val="222222"/>
                </a:solidFill>
                <a:highlight>
                  <a:srgbClr val="FFFFFF"/>
                </a:highlight>
              </a:rPr>
              <a:t>are </a:t>
            </a:r>
            <a:r>
              <a:rPr lang="en" sz="1200" b="1" i="1" dirty="0">
                <a:solidFill>
                  <a:srgbClr val="222222"/>
                </a:solidFill>
                <a:highlight>
                  <a:srgbClr val="FFFFFF"/>
                </a:highlight>
              </a:rPr>
              <a:t>working to keep you and your family safe. I wish </a:t>
            </a:r>
            <a:r>
              <a:rPr lang="en-US" sz="1200" b="1" i="1" dirty="0" smtClean="0">
                <a:solidFill>
                  <a:srgbClr val="222222"/>
                </a:solidFill>
                <a:highlight>
                  <a:srgbClr val="FFFFFF"/>
                </a:highlight>
              </a:rPr>
              <a:t>you peace and </a:t>
            </a:r>
            <a:endParaRPr sz="1200" b="1" i="1" dirty="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b="1" i="1" dirty="0" smtClean="0">
                <a:solidFill>
                  <a:srgbClr val="222222"/>
                </a:solidFill>
                <a:highlight>
                  <a:srgbClr val="FFFFFF"/>
                </a:highlight>
              </a:rPr>
              <a:t>happiness </a:t>
            </a:r>
            <a:r>
              <a:rPr lang="en" sz="1200" b="1" i="1" dirty="0">
                <a:solidFill>
                  <a:srgbClr val="222222"/>
                </a:solidFill>
                <a:highlight>
                  <a:srgbClr val="FFFFFF"/>
                </a:highlight>
              </a:rPr>
              <a:t>for the new year!</a:t>
            </a:r>
            <a:endParaRPr sz="1200" b="1" i="1" dirty="0">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rgbClr val="FFFFFF"/>
                </a:highlight>
              </a:rPr>
              <a:t>Sincerely,       </a:t>
            </a:r>
            <a:endParaRPr sz="1200" b="1" i="1" dirty="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rgbClr val="FFFFFF"/>
                </a:highlight>
              </a:rPr>
              <a:t>First name only; City/state</a:t>
            </a:r>
            <a:endParaRPr sz="1200" b="1" dirty="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US" sz="1200" b="1" i="1" dirty="0" smtClean="0">
                <a:solidFill>
                  <a:srgbClr val="222222"/>
                </a:solidFill>
                <a:highlight>
                  <a:schemeClr val="lt1"/>
                </a:highlight>
              </a:rPr>
              <a:t>*	*	*	*	*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Querido (male)/Querida (female) Amigo/Amiga,</a:t>
            </a:r>
            <a:endParaRPr sz="1200" b="1" i="1" dirty="0">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Saludos! Por favor, sepa que estoy pensando en usted y su familia.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Continúo luchando por usted y su familia que dejan su país en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busca de una vida mejor. Miles de personas están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trabajando para proteger a usted y a su familia.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Le deseo paz y felicidad para el año nuevo!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Sinceramente,     </a:t>
            </a:r>
            <a:endParaRPr sz="1200" b="1" i="1" dirty="0">
              <a:solidFill>
                <a:srgbClr val="222222"/>
              </a:solidFill>
              <a:highlight>
                <a:schemeClr val="lt1"/>
              </a:highlight>
            </a:endParaRPr>
          </a:p>
          <a:p>
            <a:pPr marL="0" lvl="0" indent="0" algn="l" rtl="0">
              <a:lnSpc>
                <a:spcPct val="138000"/>
              </a:lnSpc>
              <a:spcBef>
                <a:spcPts val="0"/>
              </a:spcBef>
              <a:spcAft>
                <a:spcPts val="0"/>
              </a:spcAft>
              <a:buClr>
                <a:schemeClr val="dk1"/>
              </a:buClr>
              <a:buSzPts val="1100"/>
              <a:buFont typeface="Arial"/>
              <a:buNone/>
            </a:pPr>
            <a:r>
              <a:rPr lang="en" sz="1200" b="1" i="1" dirty="0">
                <a:solidFill>
                  <a:srgbClr val="222222"/>
                </a:solidFill>
                <a:highlight>
                  <a:schemeClr val="lt1"/>
                </a:highlight>
              </a:rPr>
              <a:t>First name only; City/State</a:t>
            </a:r>
            <a:endParaRPr sz="1200" b="1" i="1" dirty="0">
              <a:solidFill>
                <a:srgbClr val="222222"/>
              </a:solidFill>
              <a:highlight>
                <a:schemeClr val="lt1"/>
              </a:highlight>
            </a:endParaRPr>
          </a:p>
          <a:p>
            <a:pPr marL="0" lvl="0" indent="457200" algn="l" rtl="0">
              <a:lnSpc>
                <a:spcPct val="138000"/>
              </a:lnSpc>
              <a:spcBef>
                <a:spcPts val="0"/>
              </a:spcBef>
              <a:spcAft>
                <a:spcPts val="0"/>
              </a:spcAft>
              <a:buClr>
                <a:schemeClr val="dk1"/>
              </a:buClr>
              <a:buSzPts val="1100"/>
              <a:buFont typeface="Arial"/>
              <a:buNone/>
            </a:pPr>
            <a:endParaRPr sz="1200" dirty="0">
              <a:solidFill>
                <a:srgbClr val="222222"/>
              </a:solidFill>
              <a:highlight>
                <a:schemeClr val="lt1"/>
              </a:highlight>
            </a:endParaRPr>
          </a:p>
          <a:p>
            <a:pPr marL="0" lvl="0" indent="0" algn="ctr" rtl="0">
              <a:lnSpc>
                <a:spcPct val="100000"/>
              </a:lnSpc>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1600"/>
              </a:spcBef>
              <a:spcAft>
                <a:spcPts val="0"/>
              </a:spcAft>
              <a:buClr>
                <a:schemeClr val="dk1"/>
              </a:buClr>
              <a:buSzPts val="1100"/>
              <a:buFont typeface="Arial"/>
              <a:buNone/>
            </a:pPr>
            <a:endParaRPr sz="1400" dirty="0">
              <a:solidFill>
                <a:schemeClr val="dk1"/>
              </a:solidFill>
            </a:endParaRPr>
          </a:p>
          <a:p>
            <a:pPr marL="0" lvl="0" indent="0" algn="l" rtl="0">
              <a:spcBef>
                <a:spcPts val="1600"/>
              </a:spcBef>
              <a:spcAft>
                <a:spcPts val="0"/>
              </a:spcAft>
              <a:buClr>
                <a:schemeClr val="dk1"/>
              </a:buClr>
              <a:buSzPts val="1100"/>
              <a:buFont typeface="Arial"/>
              <a:buNone/>
            </a:pPr>
            <a:endParaRPr sz="1400" dirty="0">
              <a:solidFill>
                <a:schemeClr val="dk1"/>
              </a:solidFill>
            </a:endParaRPr>
          </a:p>
          <a:p>
            <a:pPr marL="0" lvl="0" indent="457200" algn="l" rtl="0">
              <a:lnSpc>
                <a:spcPct val="138000"/>
              </a:lnSpc>
              <a:spcBef>
                <a:spcPts val="1600"/>
              </a:spcBef>
              <a:spcAft>
                <a:spcPts val="0"/>
              </a:spcAft>
              <a:buClr>
                <a:schemeClr val="dk1"/>
              </a:buClr>
              <a:buSzPts val="1100"/>
              <a:buFont typeface="Arial"/>
              <a:buNone/>
            </a:pPr>
            <a:endParaRPr sz="800" b="1" dirty="0">
              <a:solidFill>
                <a:srgbClr val="222222"/>
              </a:solidFill>
              <a:highlight>
                <a:srgbClr val="FFFFFF"/>
              </a:highlight>
            </a:endParaRPr>
          </a:p>
          <a:p>
            <a:pPr marL="0" lvl="0" indent="0" algn="l" rtl="0">
              <a:spcBef>
                <a:spcPts val="0"/>
              </a:spcBef>
              <a:spcAft>
                <a:spcPts val="1600"/>
              </a:spcAft>
              <a:buNone/>
            </a:pPr>
            <a:endParaRPr dirty="0"/>
          </a:p>
        </p:txBody>
      </p:sp>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0" name="Google Shape;110;p20"/>
          <p:cNvSpPr txBox="1"/>
          <p:nvPr/>
        </p:nvSpPr>
        <p:spPr>
          <a:xfrm>
            <a:off x="5763475" y="2330650"/>
            <a:ext cx="2657400" cy="1285800"/>
          </a:xfrm>
          <a:prstGeom prst="rect">
            <a:avLst/>
          </a:prstGeom>
          <a:noFill/>
          <a:ln>
            <a:noFill/>
          </a:ln>
        </p:spPr>
        <p:txBody>
          <a:bodyPr spcFirstLastPara="1" wrap="square" lIns="91425" tIns="91425" rIns="91425" bIns="91425" anchor="t" anchorCtr="0">
            <a:noAutofit/>
          </a:bodyPr>
          <a:lstStyle/>
          <a:p>
            <a:pPr marL="457200" lvl="0" indent="457200" algn="l" rtl="0">
              <a:lnSpc>
                <a:spcPct val="138000"/>
              </a:lnSpc>
              <a:spcBef>
                <a:spcPts val="0"/>
              </a:spcBef>
              <a:spcAft>
                <a:spcPts val="0"/>
              </a:spcAft>
              <a:buClr>
                <a:schemeClr val="dk1"/>
              </a:buClr>
              <a:buSzPts val="1100"/>
              <a:buFont typeface="Arial"/>
              <a:buNone/>
            </a:pPr>
            <a:r>
              <a:rPr lang="en" sz="1000" b="1" i="1">
                <a:solidFill>
                  <a:srgbClr val="222222"/>
                </a:solidFill>
                <a:highlight>
                  <a:schemeClr val="lt1"/>
                </a:highlight>
              </a:rPr>
              <a:t>Other phrases:</a:t>
            </a:r>
            <a:endParaRPr sz="1000" b="1" i="1">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chemeClr val="dk1"/>
                </a:solidFill>
              </a:rPr>
              <a:t>May G-d bless you! -- Que Dios se bendigo!</a:t>
            </a:r>
            <a:endParaRPr sz="1000">
              <a:solidFill>
                <a:schemeClr val="dk1"/>
              </a:solidFill>
            </a:endParaRPr>
          </a:p>
          <a:p>
            <a:pPr marL="0" lvl="0" indent="0" algn="l" rtl="0">
              <a:spcBef>
                <a:spcPts val="1600"/>
              </a:spcBef>
              <a:spcAft>
                <a:spcPts val="0"/>
              </a:spcAft>
              <a:buClr>
                <a:schemeClr val="dk1"/>
              </a:buClr>
              <a:buSzPts val="1100"/>
              <a:buFont typeface="Arial"/>
              <a:buNone/>
            </a:pPr>
            <a:r>
              <a:rPr lang="en" sz="1000">
                <a:solidFill>
                  <a:schemeClr val="dk1"/>
                </a:solidFill>
              </a:rPr>
              <a:t>Merry Christmas!-- ¡Feliz Navidad!</a:t>
            </a:r>
            <a:endParaRPr sz="1000">
              <a:solidFill>
                <a:schemeClr val="dk1"/>
              </a:solidFill>
            </a:endParaRPr>
          </a:p>
          <a:p>
            <a:pPr marL="0" lvl="0" indent="0" algn="l" rtl="0">
              <a:spcBef>
                <a:spcPts val="1600"/>
              </a:spcBef>
              <a:spcAft>
                <a:spcPts val="1600"/>
              </a:spcAft>
              <a:buClr>
                <a:schemeClr val="dk1"/>
              </a:buClr>
              <a:buSzPts val="1100"/>
              <a:buFont typeface="Arial"/>
              <a:buNone/>
            </a:pPr>
            <a:r>
              <a:rPr lang="en" sz="1000">
                <a:solidFill>
                  <a:schemeClr val="dk1"/>
                </a:solidFill>
              </a:rPr>
              <a:t>Happy New Year! --  ¡Feliz Año Nuevo!</a:t>
            </a:r>
            <a:endParaRPr sz="1000">
              <a:solidFill>
                <a:schemeClr val="dk1"/>
              </a:solidFill>
            </a:endParaRPr>
          </a:p>
        </p:txBody>
      </p:sp>
      <p:pic>
        <p:nvPicPr>
          <p:cNvPr id="111" name="Google Shape;111;p20"/>
          <p:cNvPicPr preferRelativeResize="0"/>
          <p:nvPr/>
        </p:nvPicPr>
        <p:blipFill>
          <a:blip r:embed="rId3">
            <a:alphaModFix/>
          </a:blip>
          <a:stretch>
            <a:fillRect/>
          </a:stretch>
        </p:blipFill>
        <p:spPr>
          <a:xfrm>
            <a:off x="6177376" y="704463"/>
            <a:ext cx="2365101" cy="1556922"/>
          </a:xfrm>
          <a:prstGeom prst="rect">
            <a:avLst/>
          </a:prstGeom>
          <a:noFill/>
          <a:ln>
            <a:noFill/>
          </a:ln>
        </p:spPr>
      </p:pic>
      <p:sp>
        <p:nvSpPr>
          <p:cNvPr id="113" name="Google Shape;113;p20"/>
          <p:cNvSpPr txBox="1"/>
          <p:nvPr/>
        </p:nvSpPr>
        <p:spPr>
          <a:xfrm>
            <a:off x="4026300" y="3777718"/>
            <a:ext cx="5117700" cy="1446600"/>
          </a:xfrm>
          <a:prstGeom prst="rect">
            <a:avLst/>
          </a:prstGeom>
          <a:noFill/>
          <a:ln w="28575" cap="flat" cmpd="sng">
            <a:solidFill>
              <a:srgbClr val="9A609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rPr>
              <a:t>Please take photos! </a:t>
            </a: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Sharing our activities </a:t>
            </a:r>
            <a:r>
              <a:rPr lang="en" sz="1200" dirty="0" smtClean="0">
                <a:solidFill>
                  <a:schemeClr val="dk1"/>
                </a:solidFill>
              </a:rPr>
              <a:t>will </a:t>
            </a:r>
            <a:r>
              <a:rPr lang="en" sz="1200" dirty="0">
                <a:solidFill>
                  <a:schemeClr val="dk1"/>
                </a:solidFill>
              </a:rPr>
              <a:t>help </a:t>
            </a:r>
            <a:r>
              <a:rPr lang="en-US" sz="1200" dirty="0" smtClean="0">
                <a:solidFill>
                  <a:schemeClr val="dk1"/>
                </a:solidFill>
              </a:rPr>
              <a:t>all of </a:t>
            </a:r>
            <a:r>
              <a:rPr lang="en" sz="1200" dirty="0" smtClean="0">
                <a:solidFill>
                  <a:schemeClr val="dk1"/>
                </a:solidFill>
              </a:rPr>
              <a:t>us </a:t>
            </a:r>
            <a:r>
              <a:rPr lang="en" sz="1200" dirty="0">
                <a:solidFill>
                  <a:schemeClr val="dk1"/>
                </a:solidFill>
              </a:rPr>
              <a:t>keep those in detention in our minds </a:t>
            </a:r>
            <a:r>
              <a:rPr lang="en" sz="1200" dirty="0" smtClean="0">
                <a:solidFill>
                  <a:schemeClr val="dk1"/>
                </a:solidFill>
              </a:rPr>
              <a:t>and </a:t>
            </a:r>
            <a:r>
              <a:rPr lang="en" sz="1200" dirty="0">
                <a:solidFill>
                  <a:schemeClr val="dk1"/>
                </a:solidFill>
              </a:rPr>
              <a:t>will </a:t>
            </a:r>
            <a:r>
              <a:rPr lang="en" sz="1200" dirty="0" smtClean="0">
                <a:solidFill>
                  <a:schemeClr val="dk1"/>
                </a:solidFill>
              </a:rPr>
              <a:t>raise</a:t>
            </a:r>
            <a:r>
              <a:rPr lang="en-US" sz="1200" dirty="0">
                <a:solidFill>
                  <a:schemeClr val="dk1"/>
                </a:solidFill>
              </a:rPr>
              <a:t> </a:t>
            </a:r>
            <a:r>
              <a:rPr lang="en-US" sz="1200" dirty="0" smtClean="0">
                <a:solidFill>
                  <a:schemeClr val="dk1"/>
                </a:solidFill>
              </a:rPr>
              <a:t>continued</a:t>
            </a:r>
            <a:r>
              <a:rPr lang="en" sz="1200" dirty="0" smtClean="0">
                <a:solidFill>
                  <a:schemeClr val="dk1"/>
                </a:solidFill>
              </a:rPr>
              <a:t> </a:t>
            </a:r>
            <a:r>
              <a:rPr lang="en" sz="1200" dirty="0">
                <a:solidFill>
                  <a:schemeClr val="dk1"/>
                </a:solidFill>
              </a:rPr>
              <a:t>awareness of the </a:t>
            </a:r>
            <a:r>
              <a:rPr lang="en-US" sz="1200" dirty="0" smtClean="0">
                <a:solidFill>
                  <a:schemeClr val="dk1"/>
                </a:solidFill>
              </a:rPr>
              <a:t>challenges facing asylum seekers. </a:t>
            </a:r>
            <a:r>
              <a:rPr lang="en" sz="1200" dirty="0" smtClean="0">
                <a:solidFill>
                  <a:schemeClr val="dk1"/>
                </a:solidFill>
              </a:rPr>
              <a:t>If </a:t>
            </a:r>
            <a:r>
              <a:rPr lang="en" sz="1200" dirty="0">
                <a:solidFill>
                  <a:schemeClr val="dk1"/>
                </a:solidFill>
              </a:rPr>
              <a:t>you </a:t>
            </a:r>
            <a:r>
              <a:rPr lang="en-US" sz="1200" dirty="0" smtClean="0">
                <a:solidFill>
                  <a:schemeClr val="dk1"/>
                </a:solidFill>
              </a:rPr>
              <a:t>have a card making party </a:t>
            </a:r>
            <a:r>
              <a:rPr lang="en" sz="1200" dirty="0" smtClean="0">
                <a:solidFill>
                  <a:schemeClr val="dk1"/>
                </a:solidFill>
              </a:rPr>
              <a:t>with </a:t>
            </a:r>
            <a:r>
              <a:rPr lang="en" sz="1200" dirty="0">
                <a:solidFill>
                  <a:schemeClr val="dk1"/>
                </a:solidFill>
              </a:rPr>
              <a:t>others, take a photo of your </a:t>
            </a:r>
            <a:r>
              <a:rPr lang="en" sz="1200" dirty="0" smtClean="0">
                <a:solidFill>
                  <a:schemeClr val="dk1"/>
                </a:solidFill>
              </a:rPr>
              <a:t>session,</a:t>
            </a:r>
            <a:r>
              <a:rPr lang="en-US" sz="1200" dirty="0" smtClean="0">
                <a:solidFill>
                  <a:schemeClr val="dk1"/>
                </a:solidFill>
              </a:rPr>
              <a:t> with permission,</a:t>
            </a:r>
            <a:r>
              <a:rPr lang="en" sz="1200" dirty="0" smtClean="0">
                <a:solidFill>
                  <a:schemeClr val="dk1"/>
                </a:solidFill>
              </a:rPr>
              <a:t> </a:t>
            </a:r>
            <a:r>
              <a:rPr lang="en" sz="1200" dirty="0">
                <a:solidFill>
                  <a:schemeClr val="dk1"/>
                </a:solidFill>
              </a:rPr>
              <a:t>and post it to your </a:t>
            </a:r>
            <a:r>
              <a:rPr lang="en-US" sz="1200" dirty="0" smtClean="0">
                <a:solidFill>
                  <a:schemeClr val="dk1"/>
                </a:solidFill>
              </a:rPr>
              <a:t>F</a:t>
            </a:r>
            <a:r>
              <a:rPr lang="en" sz="1200" dirty="0" smtClean="0">
                <a:solidFill>
                  <a:schemeClr val="dk1"/>
                </a:solidFill>
              </a:rPr>
              <a:t>acebook </a:t>
            </a:r>
            <a:r>
              <a:rPr lang="en" sz="1200" dirty="0">
                <a:solidFill>
                  <a:schemeClr val="dk1"/>
                </a:solidFill>
              </a:rPr>
              <a:t>timeline. Be sure to tag the Sisterhood’s Facebook page!</a:t>
            </a:r>
            <a:endParaRPr sz="13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0" y="-100225"/>
            <a:ext cx="9144000" cy="7686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1"/>
                </a:solidFill>
              </a:rPr>
              <a:t>Assist: </a:t>
            </a:r>
            <a:r>
              <a:rPr lang="en" b="1" dirty="0" smtClean="0">
                <a:solidFill>
                  <a:schemeClr val="lt1"/>
                </a:solidFill>
              </a:rPr>
              <a:t>Donat</a:t>
            </a:r>
            <a:r>
              <a:rPr lang="en-US" b="1" dirty="0" smtClean="0">
                <a:solidFill>
                  <a:schemeClr val="lt1"/>
                </a:solidFill>
              </a:rPr>
              <a:t>e</a:t>
            </a:r>
            <a:r>
              <a:rPr lang="en" b="1" dirty="0" smtClean="0">
                <a:solidFill>
                  <a:schemeClr val="lt1"/>
                </a:solidFill>
              </a:rPr>
              <a:t> </a:t>
            </a:r>
            <a:r>
              <a:rPr lang="en" b="1" dirty="0">
                <a:solidFill>
                  <a:schemeClr val="lt1"/>
                </a:solidFill>
              </a:rPr>
              <a:t>to Purchase Gifts for Children</a:t>
            </a:r>
            <a:endParaRPr b="1" dirty="0">
              <a:solidFill>
                <a:schemeClr val="lt1"/>
              </a:solidFill>
            </a:endParaRPr>
          </a:p>
        </p:txBody>
      </p:sp>
      <p:sp>
        <p:nvSpPr>
          <p:cNvPr id="93" name="Google Shape;93;p1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ctr" rtl="0">
              <a:lnSpc>
                <a:spcPct val="138000"/>
              </a:lnSpc>
              <a:spcBef>
                <a:spcPts val="1200"/>
              </a:spcBef>
              <a:spcAft>
                <a:spcPts val="0"/>
              </a:spcAft>
              <a:buNone/>
            </a:pPr>
            <a:endParaRPr sz="1400" b="1" dirty="0">
              <a:solidFill>
                <a:srgbClr val="9A609B"/>
              </a:solidFill>
              <a:highlight>
                <a:srgbClr val="FFFFFF"/>
              </a:highlight>
            </a:endParaRPr>
          </a:p>
          <a:p>
            <a:pPr marL="0" lvl="0" indent="0" algn="ctr" rtl="0">
              <a:lnSpc>
                <a:spcPct val="138000"/>
              </a:lnSpc>
              <a:spcBef>
                <a:spcPts val="1200"/>
              </a:spcBef>
              <a:spcAft>
                <a:spcPts val="0"/>
              </a:spcAft>
              <a:buClr>
                <a:schemeClr val="dk1"/>
              </a:buClr>
              <a:buSzPts val="1100"/>
              <a:buFont typeface="Arial"/>
              <a:buNone/>
            </a:pPr>
            <a:r>
              <a:rPr lang="en" sz="2000" b="1" dirty="0">
                <a:solidFill>
                  <a:srgbClr val="9A609B"/>
                </a:solidFill>
                <a:highlight>
                  <a:srgbClr val="FFFFFF"/>
                </a:highlight>
              </a:rPr>
              <a:t>Make a Donation to Lutheran Immigration and Refugee Service</a:t>
            </a:r>
            <a:endParaRPr sz="2000" b="1" dirty="0">
              <a:solidFill>
                <a:srgbClr val="9A609B"/>
              </a:solidFill>
              <a:highlight>
                <a:srgbClr val="FFFFFF"/>
              </a:highlight>
            </a:endParaRPr>
          </a:p>
          <a:p>
            <a:pPr marL="457200" lvl="0" indent="-330200" algn="l" rtl="0">
              <a:lnSpc>
                <a:spcPct val="138000"/>
              </a:lnSpc>
              <a:spcBef>
                <a:spcPts val="1200"/>
              </a:spcBef>
              <a:spcAft>
                <a:spcPts val="0"/>
              </a:spcAft>
              <a:buClr>
                <a:srgbClr val="222222"/>
              </a:buClr>
              <a:buSzPts val="1600"/>
              <a:buChar char="●"/>
            </a:pPr>
            <a:r>
              <a:rPr lang="en" sz="1600" dirty="0">
                <a:solidFill>
                  <a:srgbClr val="222222"/>
                </a:solidFill>
                <a:highlight>
                  <a:srgbClr val="FFFFFF"/>
                </a:highlight>
              </a:rPr>
              <a:t>With your donations, Lutheran Immigration and Refugee Service (LIRS) will purchase gifts for children who are currently in detention.They will deliver them in time to be opened on Christmas morning. </a:t>
            </a:r>
            <a:endParaRPr sz="1600" dirty="0">
              <a:solidFill>
                <a:srgbClr val="222222"/>
              </a:solidFill>
              <a:highlight>
                <a:srgbClr val="FFFFFF"/>
              </a:highlight>
            </a:endParaRPr>
          </a:p>
          <a:p>
            <a:pPr marL="457200" lvl="0" indent="-330200" algn="l" rtl="0">
              <a:lnSpc>
                <a:spcPct val="138000"/>
              </a:lnSpc>
              <a:spcBef>
                <a:spcPts val="0"/>
              </a:spcBef>
              <a:spcAft>
                <a:spcPts val="0"/>
              </a:spcAft>
              <a:buClr>
                <a:srgbClr val="222222"/>
              </a:buClr>
              <a:buSzPts val="1600"/>
              <a:buChar char="●"/>
            </a:pPr>
            <a:r>
              <a:rPr lang="en" sz="1600" dirty="0">
                <a:solidFill>
                  <a:srgbClr val="222222"/>
                </a:solidFill>
                <a:highlight>
                  <a:srgbClr val="FFFFFF"/>
                </a:highlight>
              </a:rPr>
              <a:t>Imagine the joy that you could bring to these children!</a:t>
            </a:r>
            <a:endParaRPr sz="1600" dirty="0">
              <a:solidFill>
                <a:srgbClr val="222222"/>
              </a:solidFill>
              <a:highlight>
                <a:srgbClr val="FFFFFF"/>
              </a:highlight>
            </a:endParaRPr>
          </a:p>
          <a:p>
            <a:pPr marL="457200" lvl="0" indent="-330200" algn="l" rtl="0">
              <a:lnSpc>
                <a:spcPct val="138000"/>
              </a:lnSpc>
              <a:spcBef>
                <a:spcPts val="0"/>
              </a:spcBef>
              <a:spcAft>
                <a:spcPts val="0"/>
              </a:spcAft>
              <a:buClr>
                <a:srgbClr val="222222"/>
              </a:buClr>
              <a:buSzPts val="1600"/>
              <a:buChar char="●"/>
            </a:pPr>
            <a:r>
              <a:rPr lang="en" sz="1600" dirty="0">
                <a:solidFill>
                  <a:srgbClr val="222222"/>
                </a:solidFill>
                <a:highlight>
                  <a:srgbClr val="FFFFFF"/>
                </a:highlight>
              </a:rPr>
              <a:t>Thank you for helping LIRS provide “Hope For the Holidays” to these kids.</a:t>
            </a:r>
            <a:endParaRPr sz="1600" dirty="0">
              <a:solidFill>
                <a:srgbClr val="222222"/>
              </a:solidFill>
              <a:highlight>
                <a:srgbClr val="FFFFFF"/>
              </a:highlight>
            </a:endParaRPr>
          </a:p>
          <a:p>
            <a:pPr marL="457200" lvl="0" indent="-330200" algn="l" rtl="0">
              <a:lnSpc>
                <a:spcPct val="138000"/>
              </a:lnSpc>
              <a:spcBef>
                <a:spcPts val="0"/>
              </a:spcBef>
              <a:spcAft>
                <a:spcPts val="0"/>
              </a:spcAft>
              <a:buSzPts val="1600"/>
              <a:buChar char="●"/>
            </a:pPr>
            <a:r>
              <a:rPr lang="en" sz="1600" u="sng" dirty="0">
                <a:solidFill>
                  <a:srgbClr val="1155CC"/>
                </a:solidFill>
                <a:highlight>
                  <a:srgbClr val="FFFFFF"/>
                </a:highlight>
                <a:hlinkClick r:id="rId3"/>
              </a:rPr>
              <a:t>Donate here</a:t>
            </a:r>
            <a:r>
              <a:rPr lang="en" sz="1600" dirty="0">
                <a:solidFill>
                  <a:srgbClr val="222222"/>
                </a:solidFill>
                <a:highlight>
                  <a:srgbClr val="FFFFFF"/>
                </a:highlight>
                <a:hlinkClick r:id="rId3"/>
              </a:rPr>
              <a:t> </a:t>
            </a:r>
            <a:endParaRPr sz="1600" dirty="0">
              <a:solidFill>
                <a:srgbClr val="222222"/>
              </a:solidFill>
              <a:highlight>
                <a:srgbClr val="FFFFFF"/>
              </a:highlight>
            </a:endParaRPr>
          </a:p>
          <a:p>
            <a:pPr marL="0" lvl="0" indent="0" algn="l" rtl="0">
              <a:lnSpc>
                <a:spcPct val="138000"/>
              </a:lnSpc>
              <a:spcBef>
                <a:spcPts val="1200"/>
              </a:spcBef>
              <a:spcAft>
                <a:spcPts val="0"/>
              </a:spcAft>
              <a:buNone/>
            </a:pPr>
            <a:endParaRPr sz="1200" dirty="0">
              <a:solidFill>
                <a:srgbClr val="222222"/>
              </a:solidFill>
              <a:highlight>
                <a:srgbClr val="FFFFFF"/>
              </a:highlight>
            </a:endParaRPr>
          </a:p>
          <a:p>
            <a:pPr marL="0" lvl="0" indent="0" algn="l" rtl="0">
              <a:lnSpc>
                <a:spcPct val="138000"/>
              </a:lnSpc>
              <a:spcBef>
                <a:spcPts val="1200"/>
              </a:spcBef>
              <a:spcAft>
                <a:spcPts val="0"/>
              </a:spcAft>
              <a:buNone/>
            </a:pPr>
            <a:endParaRPr sz="1300" dirty="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sp>
        <p:nvSpPr>
          <p:cNvPr id="94" name="Google Shape;9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0" y="0"/>
            <a:ext cx="9144000" cy="6570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FFFF"/>
                </a:solidFill>
              </a:rPr>
              <a:t>Advocate: For Children and </a:t>
            </a:r>
            <a:r>
              <a:rPr lang="en" b="1" dirty="0" smtClean="0">
                <a:solidFill>
                  <a:srgbClr val="FFFFFF"/>
                </a:solidFill>
              </a:rPr>
              <a:t>Families</a:t>
            </a:r>
            <a:endParaRPr b="1" dirty="0">
              <a:solidFill>
                <a:srgbClr val="FFFFFF"/>
              </a:solidFill>
            </a:endParaRPr>
          </a:p>
          <a:p>
            <a:pPr marL="0" lvl="0" indent="0" algn="ctr" rtl="0">
              <a:spcBef>
                <a:spcPts val="0"/>
              </a:spcBef>
              <a:spcAft>
                <a:spcPts val="0"/>
              </a:spcAft>
              <a:buNone/>
            </a:pPr>
            <a:endParaRPr dirty="0">
              <a:solidFill>
                <a:srgbClr val="FFFFFF"/>
              </a:solidFill>
            </a:endParaRPr>
          </a:p>
        </p:txBody>
      </p:sp>
      <p:sp>
        <p:nvSpPr>
          <p:cNvPr id="119" name="Google Shape;119;p21"/>
          <p:cNvSpPr txBox="1">
            <a:spLocks noGrp="1"/>
          </p:cNvSpPr>
          <p:nvPr>
            <p:ph type="body" idx="1"/>
          </p:nvPr>
        </p:nvSpPr>
        <p:spPr>
          <a:xfrm>
            <a:off x="0" y="373525"/>
            <a:ext cx="9144000" cy="47700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endParaRPr sz="1500" b="1" dirty="0">
              <a:solidFill>
                <a:srgbClr val="9900FF"/>
              </a:solidFill>
            </a:endParaRPr>
          </a:p>
          <a:p>
            <a:pPr marL="0" lvl="0" indent="0" algn="l" rtl="0">
              <a:lnSpc>
                <a:spcPct val="138000"/>
              </a:lnSpc>
              <a:spcBef>
                <a:spcPts val="0"/>
              </a:spcBef>
              <a:spcAft>
                <a:spcPts val="0"/>
              </a:spcAft>
              <a:buClr>
                <a:schemeClr val="dk1"/>
              </a:buClr>
              <a:buSzPts val="1100"/>
              <a:buFont typeface="Arial"/>
              <a:buNone/>
            </a:pPr>
            <a:r>
              <a:rPr lang="en" sz="1300" dirty="0" smtClean="0">
                <a:solidFill>
                  <a:srgbClr val="000000"/>
                </a:solidFill>
              </a:rPr>
              <a:t>As </a:t>
            </a:r>
            <a:r>
              <a:rPr lang="en" sz="1300" dirty="0">
                <a:solidFill>
                  <a:srgbClr val="000000"/>
                </a:solidFill>
              </a:rPr>
              <a:t>Muslim and Jewish women guided by our faith and the principles of justice for all, we are compelled to </a:t>
            </a:r>
            <a:r>
              <a:rPr lang="en-US" sz="1300" dirty="0" smtClean="0">
                <a:solidFill>
                  <a:srgbClr val="000000"/>
                </a:solidFill>
              </a:rPr>
              <a:t>advocate for those seeking asylum and to </a:t>
            </a:r>
            <a:r>
              <a:rPr lang="en" sz="1300" dirty="0" smtClean="0">
                <a:solidFill>
                  <a:srgbClr val="000000"/>
                </a:solidFill>
              </a:rPr>
              <a:t>speak </a:t>
            </a:r>
            <a:r>
              <a:rPr lang="en" sz="1300" dirty="0">
                <a:solidFill>
                  <a:srgbClr val="000000"/>
                </a:solidFill>
              </a:rPr>
              <a:t>out against </a:t>
            </a:r>
            <a:r>
              <a:rPr lang="en-US" sz="1300" dirty="0" smtClean="0">
                <a:solidFill>
                  <a:srgbClr val="000000"/>
                </a:solidFill>
              </a:rPr>
              <a:t>the </a:t>
            </a:r>
            <a:r>
              <a:rPr lang="en" sz="1300" dirty="0" smtClean="0">
                <a:solidFill>
                  <a:srgbClr val="000000"/>
                </a:solidFill>
              </a:rPr>
              <a:t>deeply </a:t>
            </a:r>
            <a:r>
              <a:rPr lang="en" sz="1300" dirty="0">
                <a:solidFill>
                  <a:srgbClr val="000000"/>
                </a:solidFill>
              </a:rPr>
              <a:t>troubling </a:t>
            </a:r>
            <a:r>
              <a:rPr lang="en" sz="1300" dirty="0" smtClean="0">
                <a:solidFill>
                  <a:srgbClr val="000000"/>
                </a:solidFill>
              </a:rPr>
              <a:t>practices</a:t>
            </a:r>
            <a:r>
              <a:rPr lang="en-US" sz="1300" dirty="0">
                <a:solidFill>
                  <a:srgbClr val="000000"/>
                </a:solidFill>
              </a:rPr>
              <a:t> </a:t>
            </a:r>
            <a:r>
              <a:rPr lang="en-US" sz="1300" dirty="0" smtClean="0">
                <a:solidFill>
                  <a:srgbClr val="000000"/>
                </a:solidFill>
              </a:rPr>
              <a:t>facing asylum seekers.</a:t>
            </a:r>
            <a:r>
              <a:rPr lang="en" sz="1300" dirty="0" smtClean="0">
                <a:solidFill>
                  <a:srgbClr val="000000"/>
                </a:solidFill>
              </a:rPr>
              <a:t> </a:t>
            </a:r>
            <a:r>
              <a:rPr lang="en" sz="1300" dirty="0">
                <a:solidFill>
                  <a:srgbClr val="000000"/>
                </a:solidFill>
              </a:rPr>
              <a:t>These children and families already suffer from psychological trauma resulting from the circumstances that caused them to flee their countries. As a direct result of our government’s inhumane </a:t>
            </a:r>
            <a:r>
              <a:rPr lang="en" sz="1300" dirty="0" smtClean="0">
                <a:solidFill>
                  <a:srgbClr val="000000"/>
                </a:solidFill>
              </a:rPr>
              <a:t>policies</a:t>
            </a:r>
            <a:r>
              <a:rPr lang="en-US" sz="1300" dirty="0" smtClean="0">
                <a:solidFill>
                  <a:srgbClr val="000000"/>
                </a:solidFill>
              </a:rPr>
              <a:t>,</a:t>
            </a:r>
            <a:r>
              <a:rPr lang="en" sz="1300" dirty="0" smtClean="0">
                <a:solidFill>
                  <a:srgbClr val="000000"/>
                </a:solidFill>
              </a:rPr>
              <a:t> </a:t>
            </a:r>
            <a:r>
              <a:rPr lang="en-US" sz="1300" dirty="0" smtClean="0">
                <a:solidFill>
                  <a:srgbClr val="000000"/>
                </a:solidFill>
              </a:rPr>
              <a:t>which</a:t>
            </a:r>
            <a:r>
              <a:rPr lang="en" sz="1300" dirty="0" smtClean="0">
                <a:solidFill>
                  <a:srgbClr val="000000"/>
                </a:solidFill>
              </a:rPr>
              <a:t> </a:t>
            </a:r>
            <a:r>
              <a:rPr lang="en" sz="1300" dirty="0">
                <a:solidFill>
                  <a:srgbClr val="000000"/>
                </a:solidFill>
              </a:rPr>
              <a:t>violate existing U.S. and international </a:t>
            </a:r>
            <a:r>
              <a:rPr lang="en" sz="1300" dirty="0" smtClean="0">
                <a:solidFill>
                  <a:srgbClr val="000000"/>
                </a:solidFill>
              </a:rPr>
              <a:t>law</a:t>
            </a:r>
            <a:r>
              <a:rPr lang="en-US" sz="1300" dirty="0" smtClean="0">
                <a:solidFill>
                  <a:srgbClr val="000000"/>
                </a:solidFill>
              </a:rPr>
              <a:t>s</a:t>
            </a:r>
            <a:r>
              <a:rPr lang="en" sz="1300" dirty="0" smtClean="0">
                <a:solidFill>
                  <a:srgbClr val="000000"/>
                </a:solidFill>
              </a:rPr>
              <a:t>, </a:t>
            </a:r>
            <a:r>
              <a:rPr lang="en" sz="1300" dirty="0">
                <a:solidFill>
                  <a:srgbClr val="000000"/>
                </a:solidFill>
              </a:rPr>
              <a:t>they will now carry additional trauma </a:t>
            </a:r>
            <a:r>
              <a:rPr lang="en" sz="1300" dirty="0" smtClean="0">
                <a:solidFill>
                  <a:srgbClr val="000000"/>
                </a:solidFill>
              </a:rPr>
              <a:t>for </a:t>
            </a:r>
            <a:r>
              <a:rPr lang="en" sz="1300" dirty="0">
                <a:solidFill>
                  <a:srgbClr val="000000"/>
                </a:solidFill>
              </a:rPr>
              <a:t>the rest of their lives. </a:t>
            </a:r>
            <a:endParaRPr sz="1300" dirty="0">
              <a:solidFill>
                <a:srgbClr val="000000"/>
              </a:solidFill>
            </a:endParaRPr>
          </a:p>
          <a:p>
            <a:pPr marL="0" lvl="0" indent="0" algn="l" rtl="0">
              <a:lnSpc>
                <a:spcPct val="138000"/>
              </a:lnSpc>
              <a:spcBef>
                <a:spcPts val="0"/>
              </a:spcBef>
              <a:spcAft>
                <a:spcPts val="0"/>
              </a:spcAft>
              <a:buClr>
                <a:schemeClr val="dk1"/>
              </a:buClr>
              <a:buSzPts val="1100"/>
              <a:buFont typeface="Arial"/>
              <a:buNone/>
            </a:pPr>
            <a:endParaRPr sz="1300" dirty="0">
              <a:solidFill>
                <a:srgbClr val="000000"/>
              </a:solidFill>
            </a:endParaRPr>
          </a:p>
          <a:p>
            <a:pPr marL="0" lvl="0" indent="0" algn="l" rtl="0">
              <a:lnSpc>
                <a:spcPct val="138000"/>
              </a:lnSpc>
              <a:spcBef>
                <a:spcPts val="0"/>
              </a:spcBef>
              <a:spcAft>
                <a:spcPts val="0"/>
              </a:spcAft>
              <a:buClr>
                <a:schemeClr val="dk1"/>
              </a:buClr>
              <a:buSzPts val="1100"/>
              <a:buFont typeface="Arial"/>
              <a:buNone/>
            </a:pPr>
            <a:r>
              <a:rPr lang="en-US" sz="1300" b="1" dirty="0" smtClean="0">
                <a:solidFill>
                  <a:srgbClr val="000000"/>
                </a:solidFill>
              </a:rPr>
              <a:t>Join us by </a:t>
            </a:r>
            <a:r>
              <a:rPr lang="en" sz="1300" b="1" dirty="0" smtClean="0">
                <a:solidFill>
                  <a:srgbClr val="000000"/>
                </a:solidFill>
              </a:rPr>
              <a:t>signing </a:t>
            </a:r>
            <a:r>
              <a:rPr lang="en" sz="1300" b="1" dirty="0">
                <a:solidFill>
                  <a:srgbClr val="000000"/>
                </a:solidFill>
              </a:rPr>
              <a:t>and circulating LIRS’s “End the Detention of Families and Children” petition.</a:t>
            </a:r>
            <a:r>
              <a:rPr lang="en" sz="1300" dirty="0">
                <a:solidFill>
                  <a:srgbClr val="000000"/>
                </a:solidFill>
              </a:rPr>
              <a:t> It calls for an end to family separations, the release of currently detained children and </a:t>
            </a:r>
            <a:r>
              <a:rPr lang="en" sz="1300" dirty="0" smtClean="0">
                <a:solidFill>
                  <a:srgbClr val="000000"/>
                </a:solidFill>
              </a:rPr>
              <a:t>families</a:t>
            </a:r>
            <a:r>
              <a:rPr lang="en-US" sz="1300" dirty="0" smtClean="0">
                <a:solidFill>
                  <a:srgbClr val="000000"/>
                </a:solidFill>
              </a:rPr>
              <a:t>,</a:t>
            </a:r>
            <a:r>
              <a:rPr lang="en" sz="1300" dirty="0" smtClean="0">
                <a:solidFill>
                  <a:srgbClr val="000000"/>
                </a:solidFill>
              </a:rPr>
              <a:t> </a:t>
            </a:r>
            <a:r>
              <a:rPr lang="en" sz="1300" dirty="0">
                <a:solidFill>
                  <a:srgbClr val="000000"/>
                </a:solidFill>
              </a:rPr>
              <a:t>and for current policy to follow existing laws that prescribe special protections for children. </a:t>
            </a:r>
            <a:r>
              <a:rPr lang="en" sz="1300" dirty="0">
                <a:solidFill>
                  <a:schemeClr val="dk1"/>
                </a:solidFill>
              </a:rPr>
              <a:t>The petition will be sent to Congressional leadership and the President after the holidays.</a:t>
            </a:r>
            <a:endParaRPr sz="1300" dirty="0">
              <a:solidFill>
                <a:schemeClr val="dk1"/>
              </a:solidFill>
            </a:endParaRPr>
          </a:p>
          <a:p>
            <a:pPr marL="0" lvl="0" indent="0" algn="l" rtl="0">
              <a:lnSpc>
                <a:spcPct val="138000"/>
              </a:lnSpc>
              <a:spcBef>
                <a:spcPts val="0"/>
              </a:spcBef>
              <a:spcAft>
                <a:spcPts val="0"/>
              </a:spcAft>
              <a:buClr>
                <a:schemeClr val="dk1"/>
              </a:buClr>
              <a:buSzPts val="1100"/>
              <a:buFont typeface="Arial"/>
              <a:buNone/>
            </a:pPr>
            <a:endParaRPr sz="1300" dirty="0">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300" u="sng" dirty="0">
                <a:solidFill>
                  <a:srgbClr val="9A609B"/>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https://www.votervoice.net/LIRS/Petitions/2452/Respond</a:t>
            </a:r>
            <a:r>
              <a:rPr lang="en" sz="1300" dirty="0">
                <a:solidFill>
                  <a:schemeClr val="dk1"/>
                </a:solidFill>
              </a:rPr>
              <a:t> Please click this link to view and sign the petition, and then share the link with your family and friends.</a:t>
            </a:r>
            <a:r>
              <a:rPr lang="en" sz="1400" dirty="0">
                <a:solidFill>
                  <a:schemeClr val="dk1"/>
                </a:solidFill>
              </a:rPr>
              <a:t>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sp>
        <p:nvSpPr>
          <p:cNvPr id="120" name="Google Shape;12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72084" y="922718"/>
            <a:ext cx="8544734" cy="40476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dirty="0">
                <a:solidFill>
                  <a:schemeClr val="dk1"/>
                </a:solidFill>
              </a:rPr>
              <a:t>A growing number of unaccompanied children from Central </a:t>
            </a:r>
            <a:r>
              <a:rPr lang="en" sz="1300" dirty="0" smtClean="0">
                <a:solidFill>
                  <a:schemeClr val="dk1"/>
                </a:solidFill>
              </a:rPr>
              <a:t>America</a:t>
            </a:r>
            <a:r>
              <a:rPr lang="en-US" sz="1300" dirty="0" smtClean="0">
                <a:solidFill>
                  <a:schemeClr val="dk1"/>
                </a:solidFill>
              </a:rPr>
              <a:t>, many fleeing gang violence, trafficking, extortion, abuse, and poverty,</a:t>
            </a:r>
            <a:r>
              <a:rPr lang="en" sz="1300" dirty="0" smtClean="0">
                <a:solidFill>
                  <a:schemeClr val="dk1"/>
                </a:solidFill>
              </a:rPr>
              <a:t> </a:t>
            </a:r>
            <a:r>
              <a:rPr lang="en-US" sz="1300" dirty="0" smtClean="0">
                <a:solidFill>
                  <a:schemeClr val="dk1"/>
                </a:solidFill>
              </a:rPr>
              <a:t>seek asylum in the U.S</a:t>
            </a:r>
            <a:r>
              <a:rPr lang="en" sz="1300" dirty="0" smtClean="0">
                <a:solidFill>
                  <a:schemeClr val="dk1"/>
                </a:solidFill>
              </a:rPr>
              <a:t>. </a:t>
            </a:r>
            <a:endParaRPr lang="en-US" sz="1300" dirty="0" smtClean="0">
              <a:solidFill>
                <a:schemeClr val="dk1"/>
              </a:solidFill>
            </a:endParaRPr>
          </a:p>
          <a:p>
            <a:pPr marL="457200" lvl="0" indent="-311150" algn="l" rtl="0">
              <a:lnSpc>
                <a:spcPct val="115000"/>
              </a:lnSpc>
              <a:spcBef>
                <a:spcPts val="0"/>
              </a:spcBef>
              <a:spcAft>
                <a:spcPts val="0"/>
              </a:spcAft>
              <a:buClr>
                <a:schemeClr val="dk1"/>
              </a:buClr>
              <a:buSzPts val="1300"/>
              <a:buChar char="●"/>
            </a:pPr>
            <a:endParaRPr sz="1300" dirty="0">
              <a:solidFill>
                <a:schemeClr val="dk1"/>
              </a:solidFill>
            </a:endParaRPr>
          </a:p>
          <a:p>
            <a:pPr marL="457200" lvl="0" indent="-311150" algn="l" rtl="0">
              <a:lnSpc>
                <a:spcPct val="115000"/>
              </a:lnSpc>
              <a:spcBef>
                <a:spcPts val="0"/>
              </a:spcBef>
              <a:spcAft>
                <a:spcPts val="0"/>
              </a:spcAft>
              <a:buClr>
                <a:schemeClr val="dk1"/>
              </a:buClr>
              <a:buSzPts val="1300"/>
              <a:buChar char="●"/>
            </a:pPr>
            <a:r>
              <a:rPr lang="en-US" sz="1300" dirty="0" smtClean="0">
                <a:solidFill>
                  <a:schemeClr val="tx1"/>
                </a:solidFill>
              </a:rPr>
              <a:t>Under the Department of Justice’s “Zero Tolerance” policy, </a:t>
            </a:r>
            <a:r>
              <a:rPr lang="en-US" sz="1300" dirty="0">
                <a:solidFill>
                  <a:schemeClr val="tx1"/>
                </a:solidFill>
              </a:rPr>
              <a:t>t</a:t>
            </a:r>
            <a:r>
              <a:rPr lang="en" sz="1300" dirty="0" smtClean="0">
                <a:solidFill>
                  <a:schemeClr val="tx1"/>
                </a:solidFill>
              </a:rPr>
              <a:t>housands </a:t>
            </a:r>
            <a:r>
              <a:rPr lang="en" sz="1300" dirty="0">
                <a:solidFill>
                  <a:schemeClr val="tx1"/>
                </a:solidFill>
              </a:rPr>
              <a:t>of family separations </a:t>
            </a:r>
            <a:r>
              <a:rPr lang="en" sz="1300" dirty="0" smtClean="0">
                <a:solidFill>
                  <a:schemeClr val="tx1"/>
                </a:solidFill>
              </a:rPr>
              <a:t>occurred</a:t>
            </a:r>
            <a:r>
              <a:rPr lang="en-US" sz="1300" dirty="0" smtClean="0">
                <a:solidFill>
                  <a:schemeClr val="tx1"/>
                </a:solidFill>
              </a:rPr>
              <a:t>. 20% of those separated </a:t>
            </a:r>
            <a:r>
              <a:rPr lang="en" sz="1300" dirty="0" smtClean="0">
                <a:solidFill>
                  <a:schemeClr val="tx1"/>
                </a:solidFill>
              </a:rPr>
              <a:t>were </a:t>
            </a:r>
            <a:r>
              <a:rPr lang="en" sz="1300" dirty="0">
                <a:solidFill>
                  <a:schemeClr val="tx1"/>
                </a:solidFill>
              </a:rPr>
              <a:t>under the age of five. </a:t>
            </a:r>
            <a:r>
              <a:rPr lang="en" sz="1300" dirty="0" smtClean="0">
                <a:solidFill>
                  <a:schemeClr val="tx1"/>
                </a:solidFill>
              </a:rPr>
              <a:t>666 children </a:t>
            </a:r>
            <a:r>
              <a:rPr lang="en-US" sz="1300" dirty="0" smtClean="0">
                <a:solidFill>
                  <a:schemeClr val="tx1"/>
                </a:solidFill>
              </a:rPr>
              <a:t>have yet to be reunited with their parents.</a:t>
            </a:r>
          </a:p>
          <a:p>
            <a:pPr marL="146050" lvl="0" indent="0" algn="l" rtl="0">
              <a:lnSpc>
                <a:spcPct val="115000"/>
              </a:lnSpc>
              <a:spcBef>
                <a:spcPts val="0"/>
              </a:spcBef>
              <a:spcAft>
                <a:spcPts val="0"/>
              </a:spcAft>
              <a:buClr>
                <a:schemeClr val="dk1"/>
              </a:buClr>
              <a:buSzPts val="1300"/>
              <a:buNone/>
            </a:pPr>
            <a:endParaRPr sz="1300" dirty="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dirty="0">
                <a:solidFill>
                  <a:srgbClr val="000000"/>
                </a:solidFill>
              </a:rPr>
              <a:t>Seeking asylum </a:t>
            </a:r>
            <a:r>
              <a:rPr lang="en" sz="1300" dirty="0" smtClean="0">
                <a:solidFill>
                  <a:srgbClr val="000000"/>
                </a:solidFill>
              </a:rPr>
              <a:t>has </a:t>
            </a:r>
            <a:r>
              <a:rPr lang="en" sz="1300" dirty="0">
                <a:solidFill>
                  <a:srgbClr val="000000"/>
                </a:solidFill>
              </a:rPr>
              <a:t>increasingly become a criminalized process. </a:t>
            </a:r>
            <a:r>
              <a:rPr lang="en-US" sz="1300" dirty="0" smtClean="0">
                <a:solidFill>
                  <a:srgbClr val="000000"/>
                </a:solidFill>
              </a:rPr>
              <a:t>Since 2014, family detention has increased by 4000%. </a:t>
            </a:r>
            <a:r>
              <a:rPr lang="en" sz="1300" dirty="0" smtClean="0">
                <a:solidFill>
                  <a:srgbClr val="000000"/>
                </a:solidFill>
              </a:rPr>
              <a:t>The </a:t>
            </a:r>
            <a:r>
              <a:rPr lang="en" sz="1300" dirty="0">
                <a:solidFill>
                  <a:srgbClr val="000000"/>
                </a:solidFill>
              </a:rPr>
              <a:t>majority of </a:t>
            </a:r>
            <a:r>
              <a:rPr lang="en-US" sz="1300" dirty="0" smtClean="0">
                <a:solidFill>
                  <a:srgbClr val="000000"/>
                </a:solidFill>
              </a:rPr>
              <a:t>individuals </a:t>
            </a:r>
            <a:r>
              <a:rPr lang="en" sz="1300" dirty="0" smtClean="0">
                <a:solidFill>
                  <a:srgbClr val="000000"/>
                </a:solidFill>
              </a:rPr>
              <a:t>apprehended </a:t>
            </a:r>
            <a:r>
              <a:rPr lang="en" sz="1300" dirty="0">
                <a:solidFill>
                  <a:srgbClr val="000000"/>
                </a:solidFill>
              </a:rPr>
              <a:t>by Customs Border and Patrol (CBP) or Immigration and Customs Enforcement (ICE) along the Southern Border are placed in one of ICE’s 200 jails and detention centers while </a:t>
            </a:r>
            <a:r>
              <a:rPr lang="en-US" sz="1300" dirty="0" smtClean="0">
                <a:solidFill>
                  <a:srgbClr val="000000"/>
                </a:solidFill>
              </a:rPr>
              <a:t>awaiting </a:t>
            </a:r>
            <a:r>
              <a:rPr lang="en" sz="1300" dirty="0" smtClean="0">
                <a:solidFill>
                  <a:srgbClr val="000000"/>
                </a:solidFill>
              </a:rPr>
              <a:t>immigration </a:t>
            </a:r>
            <a:r>
              <a:rPr lang="en" sz="1300" dirty="0">
                <a:solidFill>
                  <a:srgbClr val="000000"/>
                </a:solidFill>
              </a:rPr>
              <a:t>proceedings. </a:t>
            </a:r>
            <a:endParaRPr lang="en-US" sz="1300" dirty="0" smtClean="0">
              <a:solidFill>
                <a:srgbClr val="000000"/>
              </a:solidFill>
            </a:endParaRPr>
          </a:p>
          <a:p>
            <a:pPr marL="457200" lvl="0" indent="-311150" algn="l" rtl="0">
              <a:lnSpc>
                <a:spcPct val="115000"/>
              </a:lnSpc>
              <a:spcBef>
                <a:spcPts val="0"/>
              </a:spcBef>
              <a:spcAft>
                <a:spcPts val="0"/>
              </a:spcAft>
              <a:buClr>
                <a:schemeClr val="dk1"/>
              </a:buClr>
              <a:buSzPts val="1300"/>
              <a:buChar char="●"/>
            </a:pPr>
            <a:endParaRPr sz="1300" dirty="0">
              <a:solidFill>
                <a:srgbClr val="000000"/>
              </a:solidFill>
            </a:endParaRPr>
          </a:p>
          <a:p>
            <a:pPr lvl="0" indent="-311150">
              <a:buClr>
                <a:schemeClr val="dk1"/>
              </a:buClr>
              <a:buSzPts val="1300"/>
            </a:pPr>
            <a:r>
              <a:rPr lang="en" sz="1300" dirty="0">
                <a:solidFill>
                  <a:schemeClr val="dk1"/>
                </a:solidFill>
              </a:rPr>
              <a:t> </a:t>
            </a:r>
            <a:r>
              <a:rPr lang="en-US" sz="1300" dirty="0" smtClean="0">
                <a:solidFill>
                  <a:schemeClr val="dk1"/>
                </a:solidFill>
              </a:rPr>
              <a:t>D</a:t>
            </a:r>
            <a:r>
              <a:rPr lang="en" sz="1300" dirty="0" smtClean="0">
                <a:solidFill>
                  <a:schemeClr val="dk1"/>
                </a:solidFill>
              </a:rPr>
              <a:t>ue </a:t>
            </a:r>
            <a:r>
              <a:rPr lang="en" sz="1300" dirty="0">
                <a:solidFill>
                  <a:schemeClr val="dk1"/>
                </a:solidFill>
              </a:rPr>
              <a:t>to a lack of PPE</a:t>
            </a:r>
            <a:r>
              <a:rPr lang="en-US" sz="1300" dirty="0">
                <a:solidFill>
                  <a:schemeClr val="dk1"/>
                </a:solidFill>
              </a:rPr>
              <a:t>, nonexistent </a:t>
            </a:r>
            <a:r>
              <a:rPr lang="en" sz="1300" dirty="0">
                <a:solidFill>
                  <a:schemeClr val="dk1"/>
                </a:solidFill>
              </a:rPr>
              <a:t>social distanc</a:t>
            </a:r>
            <a:r>
              <a:rPr lang="en-US" sz="1300" dirty="0" err="1">
                <a:solidFill>
                  <a:schemeClr val="dk1"/>
                </a:solidFill>
              </a:rPr>
              <a:t>ing</a:t>
            </a:r>
            <a:r>
              <a:rPr lang="en-US" sz="1300" dirty="0">
                <a:solidFill>
                  <a:schemeClr val="dk1"/>
                </a:solidFill>
              </a:rPr>
              <a:t>,</a:t>
            </a:r>
            <a:r>
              <a:rPr lang="en" sz="1300" dirty="0">
                <a:solidFill>
                  <a:schemeClr val="dk1"/>
                </a:solidFill>
              </a:rPr>
              <a:t> and inadequate medical attention and Covid </a:t>
            </a:r>
            <a:r>
              <a:rPr lang="en" sz="1300" dirty="0" smtClean="0">
                <a:solidFill>
                  <a:schemeClr val="dk1"/>
                </a:solidFill>
              </a:rPr>
              <a:t>testing</a:t>
            </a:r>
            <a:r>
              <a:rPr lang="en-US" sz="1300" dirty="0" smtClean="0">
                <a:solidFill>
                  <a:schemeClr val="dk1"/>
                </a:solidFill>
              </a:rPr>
              <a:t>, COVID-19 puts </a:t>
            </a:r>
            <a:r>
              <a:rPr lang="en-US" sz="1300" dirty="0">
                <a:solidFill>
                  <a:schemeClr val="dk1"/>
                </a:solidFill>
              </a:rPr>
              <a:t>t</a:t>
            </a:r>
            <a:r>
              <a:rPr lang="en" sz="1300" dirty="0" smtClean="0">
                <a:solidFill>
                  <a:schemeClr val="dk1"/>
                </a:solidFill>
              </a:rPr>
              <a:t>he </a:t>
            </a:r>
            <a:r>
              <a:rPr lang="en" sz="1300" dirty="0">
                <a:solidFill>
                  <a:schemeClr val="dk1"/>
                </a:solidFill>
              </a:rPr>
              <a:t>lives of people in detention centers </a:t>
            </a:r>
            <a:r>
              <a:rPr lang="en" sz="1300" dirty="0" smtClean="0">
                <a:solidFill>
                  <a:schemeClr val="dk1"/>
                </a:solidFill>
              </a:rPr>
              <a:t>in </a:t>
            </a:r>
            <a:r>
              <a:rPr lang="en" sz="1300" dirty="0">
                <a:solidFill>
                  <a:schemeClr val="dk1"/>
                </a:solidFill>
              </a:rPr>
              <a:t>grave </a:t>
            </a:r>
            <a:r>
              <a:rPr lang="en" sz="1300" dirty="0" smtClean="0">
                <a:solidFill>
                  <a:schemeClr val="dk1"/>
                </a:solidFill>
              </a:rPr>
              <a:t>danger</a:t>
            </a:r>
            <a:r>
              <a:rPr lang="en-US" sz="1300" dirty="0" smtClean="0">
                <a:solidFill>
                  <a:schemeClr val="dk1"/>
                </a:solidFill>
              </a:rPr>
              <a:t>.</a:t>
            </a:r>
          </a:p>
          <a:p>
            <a:pPr lvl="0" indent="-311150">
              <a:buClr>
                <a:schemeClr val="dk1"/>
              </a:buClr>
              <a:buSzPts val="1300"/>
            </a:pPr>
            <a:endParaRPr sz="1200" dirty="0" smtClean="0">
              <a:solidFill>
                <a:schemeClr val="dk1"/>
              </a:solidFill>
            </a:endParaRPr>
          </a:p>
          <a:p>
            <a:pPr marL="457200" lvl="0" indent="0" algn="l" rtl="0">
              <a:lnSpc>
                <a:spcPct val="138000"/>
              </a:lnSpc>
              <a:spcBef>
                <a:spcPts val="0"/>
              </a:spcBef>
              <a:spcAft>
                <a:spcPts val="0"/>
              </a:spcAft>
              <a:buNone/>
            </a:pPr>
            <a:endParaRPr sz="1200" dirty="0">
              <a:solidFill>
                <a:schemeClr val="dk1"/>
              </a:solidFill>
            </a:endParaRPr>
          </a:p>
          <a:p>
            <a:pPr marL="457200" lvl="0" indent="0" algn="l" rtl="0">
              <a:lnSpc>
                <a:spcPct val="138000"/>
              </a:lnSpc>
              <a:spcBef>
                <a:spcPts val="0"/>
              </a:spcBef>
              <a:spcAft>
                <a:spcPts val="0"/>
              </a:spcAft>
              <a:buNone/>
            </a:pPr>
            <a:endParaRPr sz="1200" dirty="0">
              <a:solidFill>
                <a:schemeClr val="dk1"/>
              </a:solidFill>
            </a:endParaRPr>
          </a:p>
          <a:p>
            <a:pPr marL="457200" lvl="0" indent="0" algn="l" rtl="0">
              <a:lnSpc>
                <a:spcPct val="138000"/>
              </a:lnSpc>
              <a:spcBef>
                <a:spcPts val="0"/>
              </a:spcBef>
              <a:spcAft>
                <a:spcPts val="0"/>
              </a:spcAft>
              <a:buNone/>
            </a:pPr>
            <a:endParaRPr sz="1200" dirty="0">
              <a:solidFill>
                <a:schemeClr val="dk1"/>
              </a:solidFill>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79" name="Google Shape;79;p16"/>
          <p:cNvSpPr txBox="1"/>
          <p:nvPr/>
        </p:nvSpPr>
        <p:spPr>
          <a:xfrm>
            <a:off x="0" y="0"/>
            <a:ext cx="9144000" cy="690000"/>
          </a:xfrm>
          <a:prstGeom prst="rect">
            <a:avLst/>
          </a:prstGeom>
          <a:solidFill>
            <a:srgbClr val="9A609B"/>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rPr>
              <a:t>Educate: </a:t>
            </a:r>
            <a:r>
              <a:rPr lang="en" sz="2800" b="1" dirty="0" smtClean="0">
                <a:solidFill>
                  <a:schemeClr val="lt1"/>
                </a:solidFill>
              </a:rPr>
              <a:t>Key </a:t>
            </a:r>
            <a:r>
              <a:rPr lang="en" sz="2800" b="1" dirty="0">
                <a:solidFill>
                  <a:schemeClr val="lt1"/>
                </a:solidFill>
              </a:rPr>
              <a:t>Facts About Seeking Asylum</a:t>
            </a:r>
            <a:endParaRPr sz="2800" b="1"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0" y="50125"/>
            <a:ext cx="9144000" cy="660300"/>
          </a:xfrm>
          <a:prstGeom prst="rect">
            <a:avLst/>
          </a:prstGeom>
          <a:solidFill>
            <a:srgbClr val="9A609B"/>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Meet Carlos from Central America</a:t>
            </a:r>
            <a:endParaRPr b="1">
              <a:solidFill>
                <a:srgbClr val="FFFFFF"/>
              </a:solidFill>
            </a:endParaRPr>
          </a:p>
        </p:txBody>
      </p:sp>
      <p:sp>
        <p:nvSpPr>
          <p:cNvPr id="85" name="Google Shape;85;p17"/>
          <p:cNvSpPr txBox="1">
            <a:spLocks noGrp="1"/>
          </p:cNvSpPr>
          <p:nvPr>
            <p:ph type="body" idx="1"/>
          </p:nvPr>
        </p:nvSpPr>
        <p:spPr>
          <a:xfrm>
            <a:off x="95325" y="710425"/>
            <a:ext cx="8778300" cy="4346100"/>
          </a:xfrm>
          <a:prstGeom prst="rect">
            <a:avLst/>
          </a:prstGeom>
        </p:spPr>
        <p:txBody>
          <a:bodyPr spcFirstLastPara="1" wrap="square" lIns="91425" tIns="91425" rIns="91425" bIns="91425" anchor="t" anchorCtr="0">
            <a:noAutofit/>
          </a:bodyPr>
          <a:lstStyle/>
          <a:p>
            <a:pPr marL="0" lvl="0" indent="0">
              <a:buNone/>
            </a:pPr>
            <a:r>
              <a:rPr lang="en-US" sz="1200" dirty="0" smtClean="0">
                <a:solidFill>
                  <a:srgbClr val="000000"/>
                </a:solidFill>
              </a:rPr>
              <a:t>One Sunday morning, despite his mother’s fears, Carlos </a:t>
            </a:r>
            <a:r>
              <a:rPr lang="en-US" sz="1200" dirty="0">
                <a:solidFill>
                  <a:srgbClr val="000000"/>
                </a:solidFill>
              </a:rPr>
              <a:t>went to </a:t>
            </a:r>
            <a:r>
              <a:rPr lang="en-US" sz="1200" dirty="0" smtClean="0">
                <a:solidFill>
                  <a:srgbClr val="000000"/>
                </a:solidFill>
              </a:rPr>
              <a:t>church. But even church </a:t>
            </a:r>
            <a:r>
              <a:rPr lang="en-US" sz="1200" dirty="0">
                <a:solidFill>
                  <a:srgbClr val="000000"/>
                </a:solidFill>
              </a:rPr>
              <a:t>was not a safe haven. G</a:t>
            </a:r>
            <a:r>
              <a:rPr lang="en-US" sz="1200" dirty="0" smtClean="0">
                <a:solidFill>
                  <a:srgbClr val="000000"/>
                </a:solidFill>
              </a:rPr>
              <a:t>ang </a:t>
            </a:r>
            <a:r>
              <a:rPr lang="en-US" sz="1200" dirty="0">
                <a:solidFill>
                  <a:srgbClr val="000000"/>
                </a:solidFill>
              </a:rPr>
              <a:t>members </a:t>
            </a:r>
            <a:r>
              <a:rPr lang="en-US" sz="1200" dirty="0" smtClean="0">
                <a:solidFill>
                  <a:srgbClr val="000000"/>
                </a:solidFill>
              </a:rPr>
              <a:t>shot </a:t>
            </a:r>
            <a:r>
              <a:rPr lang="en-US" sz="1200" dirty="0">
                <a:solidFill>
                  <a:srgbClr val="000000"/>
                </a:solidFill>
              </a:rPr>
              <a:t>at </a:t>
            </a:r>
            <a:r>
              <a:rPr lang="en-US" sz="1200" dirty="0" smtClean="0">
                <a:solidFill>
                  <a:srgbClr val="000000"/>
                </a:solidFill>
              </a:rPr>
              <a:t>Carlos </a:t>
            </a:r>
            <a:r>
              <a:rPr lang="en-US" sz="1200" dirty="0">
                <a:solidFill>
                  <a:srgbClr val="000000"/>
                </a:solidFill>
              </a:rPr>
              <a:t>b</a:t>
            </a:r>
            <a:r>
              <a:rPr lang="en-US" sz="1200" dirty="0" smtClean="0">
                <a:solidFill>
                  <a:srgbClr val="000000"/>
                </a:solidFill>
              </a:rPr>
              <a:t>ecause </a:t>
            </a:r>
            <a:r>
              <a:rPr lang="en-US" sz="1200" dirty="0">
                <a:solidFill>
                  <a:srgbClr val="000000"/>
                </a:solidFill>
              </a:rPr>
              <a:t>he had refused to join their gang. Carlos was only in 7th grade, but he </a:t>
            </a:r>
            <a:r>
              <a:rPr lang="en-US" sz="1200" dirty="0" smtClean="0">
                <a:solidFill>
                  <a:srgbClr val="000000"/>
                </a:solidFill>
              </a:rPr>
              <a:t>decided </a:t>
            </a:r>
            <a:r>
              <a:rPr lang="en-US" sz="1200" dirty="0">
                <a:solidFill>
                  <a:srgbClr val="000000"/>
                </a:solidFill>
              </a:rPr>
              <a:t>to leave his family and the only home he </a:t>
            </a:r>
            <a:r>
              <a:rPr lang="en-US" sz="1200" dirty="0" smtClean="0">
                <a:solidFill>
                  <a:srgbClr val="000000"/>
                </a:solidFill>
              </a:rPr>
              <a:t>had known </a:t>
            </a:r>
            <a:r>
              <a:rPr lang="en-US" sz="1200" dirty="0">
                <a:solidFill>
                  <a:srgbClr val="000000"/>
                </a:solidFill>
              </a:rPr>
              <a:t>in order to escape the </a:t>
            </a:r>
            <a:r>
              <a:rPr lang="en-US" sz="1200" dirty="0" smtClean="0">
                <a:solidFill>
                  <a:srgbClr val="000000"/>
                </a:solidFill>
              </a:rPr>
              <a:t>gangs. </a:t>
            </a:r>
            <a:r>
              <a:rPr lang="en-US" sz="1200" dirty="0">
                <a:solidFill>
                  <a:srgbClr val="000000"/>
                </a:solidFill>
              </a:rPr>
              <a:t>After 12 days of arduous travel, he arrived at the U.S. Southern border full of hope.</a:t>
            </a:r>
            <a:r>
              <a:rPr lang="en-US" sz="1200" dirty="0">
                <a:solidFill>
                  <a:schemeClr val="dk1"/>
                </a:solidFill>
              </a:rPr>
              <a:t> </a:t>
            </a:r>
          </a:p>
          <a:p>
            <a:pPr marL="0" lvl="0" indent="0">
              <a:spcBef>
                <a:spcPts val="1600"/>
              </a:spcBef>
              <a:buNone/>
            </a:pPr>
            <a:r>
              <a:rPr lang="en-US" sz="1200" dirty="0">
                <a:solidFill>
                  <a:schemeClr val="dk1"/>
                </a:solidFill>
              </a:rPr>
              <a:t>Carlos’s story is just one example of the risks so many children, families and adults take to flee danger and persecution. No mother should have to send her child on a dangerous journey in order for that child to have a chance to live in safety, </a:t>
            </a:r>
            <a:r>
              <a:rPr lang="en-US" sz="1200" dirty="0" smtClean="0">
                <a:solidFill>
                  <a:schemeClr val="dk1"/>
                </a:solidFill>
              </a:rPr>
              <a:t>full well knowing </a:t>
            </a:r>
            <a:r>
              <a:rPr lang="en-US" sz="1200" dirty="0">
                <a:solidFill>
                  <a:schemeClr val="dk1"/>
                </a:solidFill>
              </a:rPr>
              <a:t>she might </a:t>
            </a:r>
            <a:r>
              <a:rPr lang="en-US" sz="1200" dirty="0" smtClean="0">
                <a:solidFill>
                  <a:schemeClr val="dk1"/>
                </a:solidFill>
              </a:rPr>
              <a:t>never see her child </a:t>
            </a:r>
            <a:r>
              <a:rPr lang="en-US" sz="1200" dirty="0">
                <a:solidFill>
                  <a:schemeClr val="dk1"/>
                </a:solidFill>
              </a:rPr>
              <a:t>again. No child should have to endure the trauma of leaving everyone </a:t>
            </a:r>
            <a:r>
              <a:rPr lang="en-US" sz="1200" dirty="0" smtClean="0">
                <a:solidFill>
                  <a:schemeClr val="dk1"/>
                </a:solidFill>
              </a:rPr>
              <a:t>and everything familiar and known to </a:t>
            </a:r>
            <a:r>
              <a:rPr lang="en-US" sz="1200" dirty="0">
                <a:solidFill>
                  <a:schemeClr val="dk1"/>
                </a:solidFill>
              </a:rPr>
              <a:t>travel alone to a strange </a:t>
            </a:r>
            <a:r>
              <a:rPr lang="en-US" sz="1200" dirty="0" smtClean="0">
                <a:solidFill>
                  <a:schemeClr val="dk1"/>
                </a:solidFill>
              </a:rPr>
              <a:t>country</a:t>
            </a:r>
            <a:r>
              <a:rPr lang="en-US" sz="1200" dirty="0">
                <a:solidFill>
                  <a:schemeClr val="dk1"/>
                </a:solidFill>
              </a:rPr>
              <a:t> </a:t>
            </a:r>
            <a:r>
              <a:rPr lang="en-US" sz="1200" dirty="0" smtClean="0">
                <a:solidFill>
                  <a:schemeClr val="dk1"/>
                </a:solidFill>
              </a:rPr>
              <a:t>and face an uncertain fate. </a:t>
            </a:r>
          </a:p>
          <a:p>
            <a:pPr marL="0" lvl="0" indent="0">
              <a:spcBef>
                <a:spcPts val="1600"/>
              </a:spcBef>
              <a:buNone/>
            </a:pPr>
            <a:endParaRPr lang="en-US" sz="1200" dirty="0">
              <a:solidFill>
                <a:schemeClr val="dk1"/>
              </a:solidFill>
            </a:endParaRPr>
          </a:p>
          <a:p>
            <a:pPr marL="0" lvl="0" indent="0">
              <a:buNone/>
            </a:pPr>
            <a:r>
              <a:rPr lang="en-US" sz="1200" dirty="0">
                <a:solidFill>
                  <a:schemeClr val="dk1"/>
                </a:solidFill>
              </a:rPr>
              <a:t>By partnering with LIRS on this </a:t>
            </a:r>
            <a:r>
              <a:rPr lang="en-US" sz="1200" dirty="0" err="1">
                <a:solidFill>
                  <a:schemeClr val="dk1"/>
                </a:solidFill>
              </a:rPr>
              <a:t>Sadaqah</a:t>
            </a:r>
            <a:r>
              <a:rPr lang="en-US" sz="1200" dirty="0">
                <a:solidFill>
                  <a:schemeClr val="dk1"/>
                </a:solidFill>
              </a:rPr>
              <a:t>/</a:t>
            </a:r>
            <a:r>
              <a:rPr lang="en-US" sz="1200" dirty="0" err="1">
                <a:solidFill>
                  <a:schemeClr val="dk1"/>
                </a:solidFill>
              </a:rPr>
              <a:t>Tzedakah</a:t>
            </a:r>
            <a:r>
              <a:rPr lang="en-US" sz="1200" dirty="0">
                <a:solidFill>
                  <a:schemeClr val="dk1"/>
                </a:solidFill>
              </a:rPr>
              <a:t> holiday initiative, we will bring joy</a:t>
            </a:r>
          </a:p>
          <a:p>
            <a:pPr marL="0" lvl="0" indent="0">
              <a:buNone/>
            </a:pPr>
            <a:r>
              <a:rPr lang="en-US" sz="1200" dirty="0">
                <a:solidFill>
                  <a:schemeClr val="dk1"/>
                </a:solidFill>
              </a:rPr>
              <a:t>to </a:t>
            </a:r>
            <a:r>
              <a:rPr lang="en-US" sz="1200" dirty="0" smtClean="0">
                <a:solidFill>
                  <a:schemeClr val="dk1"/>
                </a:solidFill>
              </a:rPr>
              <a:t>children, who, </a:t>
            </a:r>
            <a:r>
              <a:rPr lang="en-US" sz="1200" dirty="0">
                <a:solidFill>
                  <a:schemeClr val="dk1"/>
                </a:solidFill>
              </a:rPr>
              <a:t>like </a:t>
            </a:r>
            <a:r>
              <a:rPr lang="en-US" sz="1200" dirty="0" smtClean="0">
                <a:solidFill>
                  <a:schemeClr val="dk1"/>
                </a:solidFill>
              </a:rPr>
              <a:t>Carlos, come </a:t>
            </a:r>
            <a:r>
              <a:rPr lang="en-US" sz="1200" dirty="0">
                <a:solidFill>
                  <a:schemeClr val="dk1"/>
                </a:solidFill>
              </a:rPr>
              <a:t>to the U.S. hoping for a better future.</a:t>
            </a:r>
          </a:p>
          <a:p>
            <a:pPr marL="0" lvl="0" indent="0" algn="l" rtl="0">
              <a:lnSpc>
                <a:spcPct val="115000"/>
              </a:lnSpc>
              <a:spcBef>
                <a:spcPts val="0"/>
              </a:spcBef>
              <a:spcAft>
                <a:spcPts val="1600"/>
              </a:spcAft>
              <a:buNone/>
            </a:pPr>
            <a:endParaRPr sz="1200" dirty="0">
              <a:solidFill>
                <a:srgbClr val="000000"/>
              </a:solidFill>
            </a:endParaRPr>
          </a:p>
        </p:txBody>
      </p:sp>
      <p:sp>
        <p:nvSpPr>
          <p:cNvPr id="87" name="Google Shape;8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6" name="Google Shape;86;p17"/>
          <p:cNvPicPr preferRelativeResize="0"/>
          <p:nvPr/>
        </p:nvPicPr>
        <p:blipFill>
          <a:blip r:embed="rId3">
            <a:alphaModFix/>
          </a:blip>
          <a:stretch>
            <a:fillRect/>
          </a:stretch>
        </p:blipFill>
        <p:spPr>
          <a:xfrm>
            <a:off x="6038273" y="3094182"/>
            <a:ext cx="2835351" cy="17449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1783</Words>
  <Application>Microsoft Macintosh PowerPoint</Application>
  <PresentationFormat>On-screen Show (16:9)</PresentationFormat>
  <Paragraphs>192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Light</vt:lpstr>
      <vt:lpstr>PowerPoint Presentation</vt:lpstr>
      <vt:lpstr>Overview: Sadaqah/Tzedakah Day 2020</vt:lpstr>
      <vt:lpstr>          A Service, Learning, and Advocacy Initiative</vt:lpstr>
      <vt:lpstr>Assist: Create Cards </vt:lpstr>
      <vt:lpstr>Sample Greetings in English and Spanish</vt:lpstr>
      <vt:lpstr>Assist: Donate to Purchase Gifts for Children</vt:lpstr>
      <vt:lpstr>Advocate: For Children and Families </vt:lpstr>
      <vt:lpstr>PowerPoint Presentation</vt:lpstr>
      <vt:lpstr>Meet Carlos from Central America</vt:lpstr>
      <vt:lpstr>Additional Ways To Get Involved  HIAS:   Donate Airline Miles: To donate miles to asylum-seekers and refugees: https://www.miles4migrants.org/hias/ Donate Uber Gift Cards for Transportation Needs: Please purchase a gift card on Uber’s website and email the digital gift card to inkinddonations@hias.org. (Please make sure to indicate in the message if you would like a tax-exempt receipt.) For more information or to make a monetary donation: https://www.hias.org/   CAIR Coalition: The Capital Area Immigrants’ Rights Coalition* *Not to be confused with CAIR - the Council on Islamic-American Relations  Purchase D.C. Metro cards or gift cards to Walmart, Target, Giant and Safeway. Please enclose a note indicating that you are with the Sisterhood of Salaam Shalom. Send gift cards to: Claire Gillooly Dempsey, 3173 18th St. NW, Washington, DC 20010 For more information or to make a monetary donation: https://www.caircoalition.org  Families at the Border Wish Lists: http://med.stanford.edu/pedsadvocacy/engagement/FATB.html  Refugee Health Alliance (provides healthcare to folks in Tijuana): Use the Vincent Cannalla’s address to ship. Pedagogical Inst of LA (runs child learning center in Tijuana and globally): Use Nest/Sheri Easterly’s Address to ship.           For more information or to make a monetary donation: https://my.supportlpch.org/fundraiser/2510287                   </vt:lpstr>
      <vt:lpstr>         Additional Resources for Learning and Action Steps</vt:lpstr>
      <vt:lpstr>Survey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11</cp:revision>
  <dcterms:modified xsi:type="dcterms:W3CDTF">2020-12-02T01:21:42Z</dcterms:modified>
</cp:coreProperties>
</file>